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tags/tag2.xml" ContentType="application/vnd.openxmlformats-officedocument.presentationml.tags+xml"/>
  <Override PartName="/ppt/notesSlides/notesSlide2.xml" ContentType="application/vnd.openxmlformats-officedocument.presentationml.notesSlide+xml"/>
  <Override PartName="/ppt/tags/tag3.xml" ContentType="application/vnd.openxmlformats-officedocument.presentationml.tags+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5"/>
  </p:notesMasterIdLst>
  <p:sldIdLst>
    <p:sldId id="256" r:id="rId2"/>
    <p:sldId id="257" r:id="rId3"/>
    <p:sldId id="260" r:id="rId4"/>
    <p:sldId id="258" r:id="rId5"/>
    <p:sldId id="259" r:id="rId6"/>
    <p:sldId id="261" r:id="rId7"/>
    <p:sldId id="264" r:id="rId8"/>
    <p:sldId id="265" r:id="rId9"/>
    <p:sldId id="266" r:id="rId10"/>
    <p:sldId id="267" r:id="rId11"/>
    <p:sldId id="268" r:id="rId12"/>
    <p:sldId id="269" r:id="rId13"/>
    <p:sldId id="270" r:id="rId14"/>
    <p:sldId id="271" r:id="rId15"/>
    <p:sldId id="272" r:id="rId16"/>
    <p:sldId id="273" r:id="rId17"/>
    <p:sldId id="274" r:id="rId18"/>
    <p:sldId id="275" r:id="rId19"/>
    <p:sldId id="276" r:id="rId20"/>
    <p:sldId id="284" r:id="rId21"/>
    <p:sldId id="278" r:id="rId22"/>
    <p:sldId id="279" r:id="rId23"/>
    <p:sldId id="280" r:id="rId24"/>
    <p:sldId id="281" r:id="rId25"/>
    <p:sldId id="282" r:id="rId26"/>
    <p:sldId id="283" r:id="rId27"/>
    <p:sldId id="263" r:id="rId28"/>
    <p:sldId id="285" r:id="rId29"/>
    <p:sldId id="286" r:id="rId30"/>
    <p:sldId id="287" r:id="rId31"/>
    <p:sldId id="288" r:id="rId32"/>
    <p:sldId id="289" r:id="rId33"/>
    <p:sldId id="290" r:id="rId34"/>
    <p:sldId id="291" r:id="rId35"/>
    <p:sldId id="292" r:id="rId36"/>
    <p:sldId id="293" r:id="rId37"/>
    <p:sldId id="294" r:id="rId38"/>
    <p:sldId id="295" r:id="rId39"/>
    <p:sldId id="296" r:id="rId40"/>
    <p:sldId id="297" r:id="rId41"/>
    <p:sldId id="298" r:id="rId42"/>
    <p:sldId id="299" r:id="rId43"/>
    <p:sldId id="262" r:id="rId4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2" d="100"/>
          <a:sy n="112" d="100"/>
        </p:scale>
        <p:origin x="509"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BD506A2-AD06-4AD4-8884-E1A99525EAF7}" type="doc">
      <dgm:prSet loTypeId="urn:microsoft.com/office/officeart/2005/8/layout/process3" loCatId="process" qsTypeId="urn:microsoft.com/office/officeart/2005/8/quickstyle/simple1" qsCatId="simple" csTypeId="urn:microsoft.com/office/officeart/2005/8/colors/accent1_2" csCatId="accent1" phldr="1"/>
      <dgm:spPr/>
      <dgm:t>
        <a:bodyPr/>
        <a:lstStyle/>
        <a:p>
          <a:endParaRPr lang="zh-CN" altLang="en-US"/>
        </a:p>
      </dgm:t>
    </dgm:pt>
    <dgm:pt modelId="{CC9B8A11-C6C5-49D1-8CA0-7ED91AF4C891}">
      <dgm:prSet phldrT="[文本]"/>
      <dgm:spPr/>
      <dgm:t>
        <a:bodyPr/>
        <a:lstStyle/>
        <a:p>
          <a:r>
            <a:rPr lang="zh-CN" altLang="en-US" smtClean="0"/>
            <a:t>数学建模</a:t>
          </a:r>
          <a:endParaRPr lang="zh-CN" altLang="en-US"/>
        </a:p>
      </dgm:t>
    </dgm:pt>
    <dgm:pt modelId="{554896CC-D77D-4D22-88AA-0D4E0D6F4A9E}" type="parTrans" cxnId="{56D99D95-85A6-435C-803E-D58892F0C440}">
      <dgm:prSet/>
      <dgm:spPr/>
      <dgm:t>
        <a:bodyPr/>
        <a:lstStyle/>
        <a:p>
          <a:endParaRPr lang="zh-CN" altLang="en-US"/>
        </a:p>
      </dgm:t>
    </dgm:pt>
    <dgm:pt modelId="{B4F2B4FD-7F61-4A0F-A6AD-C549A0C66FBD}" type="sibTrans" cxnId="{56D99D95-85A6-435C-803E-D58892F0C440}">
      <dgm:prSet/>
      <dgm:spPr/>
      <dgm:t>
        <a:bodyPr/>
        <a:lstStyle/>
        <a:p>
          <a:endParaRPr lang="zh-CN" altLang="en-US"/>
        </a:p>
      </dgm:t>
    </dgm:pt>
    <dgm:pt modelId="{80C8CE03-7315-4F3F-8F2C-1C725DE6720A}">
      <dgm:prSet phldrT="[文本]"/>
      <dgm:spPr/>
      <dgm:t>
        <a:bodyPr/>
        <a:lstStyle/>
        <a:p>
          <a:r>
            <a:rPr lang="zh-CN" smtClean="0"/>
            <a:t>依据有关的学科理论，对所研究的对象或者现象确定一系列的数量、逻辑关系，及一套数学公式或者方程式</a:t>
          </a:r>
          <a:r>
            <a:rPr lang="zh-CN" altLang="en-US" smtClean="0"/>
            <a:t>。</a:t>
          </a:r>
          <a:endParaRPr lang="zh-CN" altLang="en-US"/>
        </a:p>
      </dgm:t>
    </dgm:pt>
    <dgm:pt modelId="{07A9B01C-5CFB-4019-8A6F-E644D9FECCC5}" type="parTrans" cxnId="{523731C4-BC4A-472A-AF10-2ED540828543}">
      <dgm:prSet/>
      <dgm:spPr/>
      <dgm:t>
        <a:bodyPr/>
        <a:lstStyle/>
        <a:p>
          <a:endParaRPr lang="zh-CN" altLang="en-US"/>
        </a:p>
      </dgm:t>
    </dgm:pt>
    <dgm:pt modelId="{30735B9F-6596-43C7-B8E7-6D7D2BD7A82C}" type="sibTrans" cxnId="{523731C4-BC4A-472A-AF10-2ED540828543}">
      <dgm:prSet/>
      <dgm:spPr/>
      <dgm:t>
        <a:bodyPr/>
        <a:lstStyle/>
        <a:p>
          <a:endParaRPr lang="zh-CN" altLang="en-US"/>
        </a:p>
      </dgm:t>
    </dgm:pt>
    <dgm:pt modelId="{2CD6A949-937E-42CA-A476-07451129CA0F}">
      <dgm:prSet phldrT="[文本]"/>
      <dgm:spPr/>
      <dgm:t>
        <a:bodyPr/>
        <a:lstStyle/>
        <a:p>
          <a:r>
            <a:rPr lang="zh-CN" altLang="en-US" smtClean="0"/>
            <a:t>计算方法</a:t>
          </a:r>
          <a:endParaRPr lang="zh-CN" altLang="en-US"/>
        </a:p>
      </dgm:t>
    </dgm:pt>
    <dgm:pt modelId="{EF264B34-CD60-42A5-9BA0-DA4A84F99737}" type="parTrans" cxnId="{368A8F9B-06CB-4765-B160-9EA2DF845E10}">
      <dgm:prSet/>
      <dgm:spPr/>
      <dgm:t>
        <a:bodyPr/>
        <a:lstStyle/>
        <a:p>
          <a:endParaRPr lang="zh-CN" altLang="en-US"/>
        </a:p>
      </dgm:t>
    </dgm:pt>
    <dgm:pt modelId="{1CA4D54F-7504-4A65-8CFE-5459B8121FB2}" type="sibTrans" cxnId="{368A8F9B-06CB-4765-B160-9EA2DF845E10}">
      <dgm:prSet/>
      <dgm:spPr/>
      <dgm:t>
        <a:bodyPr/>
        <a:lstStyle/>
        <a:p>
          <a:endParaRPr lang="zh-CN" altLang="en-US"/>
        </a:p>
      </dgm:t>
    </dgm:pt>
    <dgm:pt modelId="{870E839D-E272-4A8F-8124-9A26D61C841C}">
      <dgm:prSet phldrT="[文本]"/>
      <dgm:spPr/>
      <dgm:t>
        <a:bodyPr/>
        <a:lstStyle/>
        <a:p>
          <a:r>
            <a:rPr lang="zh-CN" smtClean="0"/>
            <a:t>数学建模建立的控制方程一般都是连续、光滑的可导函数，首先将此类方程离散化，即把问题转化为包含有限个未知数的离散形式，如有限代数方程组，然后往往将其再转化为矩阵形式，运用线性代数的相关知识求解。</a:t>
          </a:r>
          <a:endParaRPr lang="zh-CN" altLang="en-US"/>
        </a:p>
      </dgm:t>
    </dgm:pt>
    <dgm:pt modelId="{2DB74ECB-AE11-43BD-802A-338CAE90A12F}" type="parTrans" cxnId="{6FA2E384-3A6E-4CFD-A456-9A3A107B45B1}">
      <dgm:prSet/>
      <dgm:spPr/>
      <dgm:t>
        <a:bodyPr/>
        <a:lstStyle/>
        <a:p>
          <a:endParaRPr lang="zh-CN" altLang="en-US"/>
        </a:p>
      </dgm:t>
    </dgm:pt>
    <dgm:pt modelId="{BF81AA07-70F8-484E-BBA2-A5F65BF7C484}" type="sibTrans" cxnId="{6FA2E384-3A6E-4CFD-A456-9A3A107B45B1}">
      <dgm:prSet/>
      <dgm:spPr/>
      <dgm:t>
        <a:bodyPr/>
        <a:lstStyle/>
        <a:p>
          <a:endParaRPr lang="zh-CN" altLang="en-US"/>
        </a:p>
      </dgm:t>
    </dgm:pt>
    <dgm:pt modelId="{773437EF-2129-483E-8B99-03F0D0BA7B4B}">
      <dgm:prSet phldrT="[文本]"/>
      <dgm:spPr/>
      <dgm:t>
        <a:bodyPr/>
        <a:lstStyle/>
        <a:p>
          <a:r>
            <a:rPr lang="zh-CN" altLang="en-US" smtClean="0"/>
            <a:t>实现</a:t>
          </a:r>
          <a:endParaRPr lang="zh-CN" altLang="en-US"/>
        </a:p>
      </dgm:t>
    </dgm:pt>
    <dgm:pt modelId="{6FE6C39F-88DD-473A-B593-565230710D26}" type="parTrans" cxnId="{CE94471D-F6F0-4BB2-98BC-A255C3661F19}">
      <dgm:prSet/>
      <dgm:spPr/>
      <dgm:t>
        <a:bodyPr/>
        <a:lstStyle/>
        <a:p>
          <a:endParaRPr lang="zh-CN" altLang="en-US"/>
        </a:p>
      </dgm:t>
    </dgm:pt>
    <dgm:pt modelId="{A167B592-08A1-44C6-989E-E8370378A2B7}" type="sibTrans" cxnId="{CE94471D-F6F0-4BB2-98BC-A255C3661F19}">
      <dgm:prSet/>
      <dgm:spPr/>
      <dgm:t>
        <a:bodyPr/>
        <a:lstStyle/>
        <a:p>
          <a:endParaRPr lang="zh-CN" altLang="en-US"/>
        </a:p>
      </dgm:t>
    </dgm:pt>
    <dgm:pt modelId="{33A0AB6F-5FAE-4106-9B6B-2724F63FC275}">
      <dgm:prSet phldrT="[文本]"/>
      <dgm:spPr/>
      <dgm:t>
        <a:bodyPr/>
        <a:lstStyle/>
        <a:p>
          <a:r>
            <a:rPr lang="zh-CN" smtClean="0"/>
            <a:t>完成求解的计算方法之后，接下来则需要采用计算机来实现该方法</a:t>
          </a:r>
          <a:r>
            <a:rPr lang="zh-CN" altLang="en-US" smtClean="0"/>
            <a:t>。</a:t>
          </a:r>
          <a:endParaRPr lang="zh-CN" altLang="en-US"/>
        </a:p>
      </dgm:t>
    </dgm:pt>
    <dgm:pt modelId="{9BDD5541-194B-42CE-9E9C-5534AFB35D48}" type="parTrans" cxnId="{C9F10590-55C9-4D96-A409-8F5EE5280577}">
      <dgm:prSet/>
      <dgm:spPr/>
      <dgm:t>
        <a:bodyPr/>
        <a:lstStyle/>
        <a:p>
          <a:endParaRPr lang="zh-CN" altLang="en-US"/>
        </a:p>
      </dgm:t>
    </dgm:pt>
    <dgm:pt modelId="{9E22B259-C3D3-401D-B0E6-860DFABF54D0}" type="sibTrans" cxnId="{C9F10590-55C9-4D96-A409-8F5EE5280577}">
      <dgm:prSet/>
      <dgm:spPr/>
      <dgm:t>
        <a:bodyPr/>
        <a:lstStyle/>
        <a:p>
          <a:endParaRPr lang="zh-CN" altLang="en-US"/>
        </a:p>
      </dgm:t>
    </dgm:pt>
    <dgm:pt modelId="{AA028082-1320-46E1-8642-638968629153}" type="pres">
      <dgm:prSet presAssocID="{9BD506A2-AD06-4AD4-8884-E1A99525EAF7}" presName="linearFlow" presStyleCnt="0">
        <dgm:presLayoutVars>
          <dgm:dir/>
          <dgm:animLvl val="lvl"/>
          <dgm:resizeHandles val="exact"/>
        </dgm:presLayoutVars>
      </dgm:prSet>
      <dgm:spPr/>
      <dgm:t>
        <a:bodyPr/>
        <a:lstStyle/>
        <a:p>
          <a:endParaRPr lang="zh-CN" altLang="en-US"/>
        </a:p>
      </dgm:t>
    </dgm:pt>
    <dgm:pt modelId="{1A6CE3AF-C038-42BD-A0B5-FB9E31BFC37F}" type="pres">
      <dgm:prSet presAssocID="{CC9B8A11-C6C5-49D1-8CA0-7ED91AF4C891}" presName="composite" presStyleCnt="0"/>
      <dgm:spPr/>
    </dgm:pt>
    <dgm:pt modelId="{6556D540-9589-4B13-8583-93FB48BE0B95}" type="pres">
      <dgm:prSet presAssocID="{CC9B8A11-C6C5-49D1-8CA0-7ED91AF4C891}" presName="parTx" presStyleLbl="node1" presStyleIdx="0" presStyleCnt="3">
        <dgm:presLayoutVars>
          <dgm:chMax val="0"/>
          <dgm:chPref val="0"/>
          <dgm:bulletEnabled val="1"/>
        </dgm:presLayoutVars>
      </dgm:prSet>
      <dgm:spPr/>
      <dgm:t>
        <a:bodyPr/>
        <a:lstStyle/>
        <a:p>
          <a:endParaRPr lang="zh-CN" altLang="en-US"/>
        </a:p>
      </dgm:t>
    </dgm:pt>
    <dgm:pt modelId="{374851AF-9F74-4849-9896-A919939BB9BA}" type="pres">
      <dgm:prSet presAssocID="{CC9B8A11-C6C5-49D1-8CA0-7ED91AF4C891}" presName="parSh" presStyleLbl="node1" presStyleIdx="0" presStyleCnt="3"/>
      <dgm:spPr/>
      <dgm:t>
        <a:bodyPr/>
        <a:lstStyle/>
        <a:p>
          <a:endParaRPr lang="zh-CN" altLang="en-US"/>
        </a:p>
      </dgm:t>
    </dgm:pt>
    <dgm:pt modelId="{5FE20BE3-34AE-4E47-87C3-ED9EBEA35F2C}" type="pres">
      <dgm:prSet presAssocID="{CC9B8A11-C6C5-49D1-8CA0-7ED91AF4C891}" presName="desTx" presStyleLbl="fgAcc1" presStyleIdx="0" presStyleCnt="3">
        <dgm:presLayoutVars>
          <dgm:bulletEnabled val="1"/>
        </dgm:presLayoutVars>
      </dgm:prSet>
      <dgm:spPr/>
      <dgm:t>
        <a:bodyPr/>
        <a:lstStyle/>
        <a:p>
          <a:endParaRPr lang="zh-CN" altLang="en-US"/>
        </a:p>
      </dgm:t>
    </dgm:pt>
    <dgm:pt modelId="{4C744FCA-2D80-4C76-835A-76F21DDE02DC}" type="pres">
      <dgm:prSet presAssocID="{B4F2B4FD-7F61-4A0F-A6AD-C549A0C66FBD}" presName="sibTrans" presStyleLbl="sibTrans2D1" presStyleIdx="0" presStyleCnt="2"/>
      <dgm:spPr/>
      <dgm:t>
        <a:bodyPr/>
        <a:lstStyle/>
        <a:p>
          <a:endParaRPr lang="zh-CN" altLang="en-US"/>
        </a:p>
      </dgm:t>
    </dgm:pt>
    <dgm:pt modelId="{A3520018-09B4-42B4-AD87-880654609B4A}" type="pres">
      <dgm:prSet presAssocID="{B4F2B4FD-7F61-4A0F-A6AD-C549A0C66FBD}" presName="connTx" presStyleLbl="sibTrans2D1" presStyleIdx="0" presStyleCnt="2"/>
      <dgm:spPr/>
      <dgm:t>
        <a:bodyPr/>
        <a:lstStyle/>
        <a:p>
          <a:endParaRPr lang="zh-CN" altLang="en-US"/>
        </a:p>
      </dgm:t>
    </dgm:pt>
    <dgm:pt modelId="{746F0C2F-69C0-4B6A-9C0F-749F39A7CE64}" type="pres">
      <dgm:prSet presAssocID="{2CD6A949-937E-42CA-A476-07451129CA0F}" presName="composite" presStyleCnt="0"/>
      <dgm:spPr/>
    </dgm:pt>
    <dgm:pt modelId="{AED2AC1B-F48A-4A75-B0DF-20AF97AD3B92}" type="pres">
      <dgm:prSet presAssocID="{2CD6A949-937E-42CA-A476-07451129CA0F}" presName="parTx" presStyleLbl="node1" presStyleIdx="0" presStyleCnt="3">
        <dgm:presLayoutVars>
          <dgm:chMax val="0"/>
          <dgm:chPref val="0"/>
          <dgm:bulletEnabled val="1"/>
        </dgm:presLayoutVars>
      </dgm:prSet>
      <dgm:spPr/>
      <dgm:t>
        <a:bodyPr/>
        <a:lstStyle/>
        <a:p>
          <a:endParaRPr lang="zh-CN" altLang="en-US"/>
        </a:p>
      </dgm:t>
    </dgm:pt>
    <dgm:pt modelId="{AF211B3A-4BD9-4482-9929-6457715F619C}" type="pres">
      <dgm:prSet presAssocID="{2CD6A949-937E-42CA-A476-07451129CA0F}" presName="parSh" presStyleLbl="node1" presStyleIdx="1" presStyleCnt="3"/>
      <dgm:spPr/>
      <dgm:t>
        <a:bodyPr/>
        <a:lstStyle/>
        <a:p>
          <a:endParaRPr lang="zh-CN" altLang="en-US"/>
        </a:p>
      </dgm:t>
    </dgm:pt>
    <dgm:pt modelId="{9E079724-05E5-4FD8-A06C-412030DBC1EA}" type="pres">
      <dgm:prSet presAssocID="{2CD6A949-937E-42CA-A476-07451129CA0F}" presName="desTx" presStyleLbl="fgAcc1" presStyleIdx="1" presStyleCnt="3">
        <dgm:presLayoutVars>
          <dgm:bulletEnabled val="1"/>
        </dgm:presLayoutVars>
      </dgm:prSet>
      <dgm:spPr/>
      <dgm:t>
        <a:bodyPr/>
        <a:lstStyle/>
        <a:p>
          <a:endParaRPr lang="zh-CN" altLang="en-US"/>
        </a:p>
      </dgm:t>
    </dgm:pt>
    <dgm:pt modelId="{601A385B-FCE3-4527-B625-DC40FBAB12D7}" type="pres">
      <dgm:prSet presAssocID="{1CA4D54F-7504-4A65-8CFE-5459B8121FB2}" presName="sibTrans" presStyleLbl="sibTrans2D1" presStyleIdx="1" presStyleCnt="2"/>
      <dgm:spPr/>
      <dgm:t>
        <a:bodyPr/>
        <a:lstStyle/>
        <a:p>
          <a:endParaRPr lang="zh-CN" altLang="en-US"/>
        </a:p>
      </dgm:t>
    </dgm:pt>
    <dgm:pt modelId="{D1083591-BEB4-48BD-8EB8-636FE68303AB}" type="pres">
      <dgm:prSet presAssocID="{1CA4D54F-7504-4A65-8CFE-5459B8121FB2}" presName="connTx" presStyleLbl="sibTrans2D1" presStyleIdx="1" presStyleCnt="2"/>
      <dgm:spPr/>
      <dgm:t>
        <a:bodyPr/>
        <a:lstStyle/>
        <a:p>
          <a:endParaRPr lang="zh-CN" altLang="en-US"/>
        </a:p>
      </dgm:t>
    </dgm:pt>
    <dgm:pt modelId="{C8722E69-81DC-496C-A0ED-CD223FDF4A08}" type="pres">
      <dgm:prSet presAssocID="{773437EF-2129-483E-8B99-03F0D0BA7B4B}" presName="composite" presStyleCnt="0"/>
      <dgm:spPr/>
    </dgm:pt>
    <dgm:pt modelId="{B8A9BB13-98B8-4553-88E2-2701C187D5E3}" type="pres">
      <dgm:prSet presAssocID="{773437EF-2129-483E-8B99-03F0D0BA7B4B}" presName="parTx" presStyleLbl="node1" presStyleIdx="1" presStyleCnt="3">
        <dgm:presLayoutVars>
          <dgm:chMax val="0"/>
          <dgm:chPref val="0"/>
          <dgm:bulletEnabled val="1"/>
        </dgm:presLayoutVars>
      </dgm:prSet>
      <dgm:spPr/>
      <dgm:t>
        <a:bodyPr/>
        <a:lstStyle/>
        <a:p>
          <a:endParaRPr lang="zh-CN" altLang="en-US"/>
        </a:p>
      </dgm:t>
    </dgm:pt>
    <dgm:pt modelId="{7EA52ED9-54F0-4D45-8BA6-B79FEB6BB966}" type="pres">
      <dgm:prSet presAssocID="{773437EF-2129-483E-8B99-03F0D0BA7B4B}" presName="parSh" presStyleLbl="node1" presStyleIdx="2" presStyleCnt="3"/>
      <dgm:spPr/>
      <dgm:t>
        <a:bodyPr/>
        <a:lstStyle/>
        <a:p>
          <a:endParaRPr lang="zh-CN" altLang="en-US"/>
        </a:p>
      </dgm:t>
    </dgm:pt>
    <dgm:pt modelId="{FF7CBDE0-F213-4CAF-AA88-EA598527578A}" type="pres">
      <dgm:prSet presAssocID="{773437EF-2129-483E-8B99-03F0D0BA7B4B}" presName="desTx" presStyleLbl="fgAcc1" presStyleIdx="2" presStyleCnt="3">
        <dgm:presLayoutVars>
          <dgm:bulletEnabled val="1"/>
        </dgm:presLayoutVars>
      </dgm:prSet>
      <dgm:spPr/>
      <dgm:t>
        <a:bodyPr/>
        <a:lstStyle/>
        <a:p>
          <a:endParaRPr lang="zh-CN" altLang="en-US"/>
        </a:p>
      </dgm:t>
    </dgm:pt>
  </dgm:ptLst>
  <dgm:cxnLst>
    <dgm:cxn modelId="{7EC3B1C3-D4D2-40EB-B64F-2BB01E43653F}" type="presOf" srcId="{9BD506A2-AD06-4AD4-8884-E1A99525EAF7}" destId="{AA028082-1320-46E1-8642-638968629153}" srcOrd="0" destOrd="0" presId="urn:microsoft.com/office/officeart/2005/8/layout/process3"/>
    <dgm:cxn modelId="{48EDBAD9-67FC-4A8E-90E8-B877D8D45221}" type="presOf" srcId="{CC9B8A11-C6C5-49D1-8CA0-7ED91AF4C891}" destId="{374851AF-9F74-4849-9896-A919939BB9BA}" srcOrd="1" destOrd="0" presId="urn:microsoft.com/office/officeart/2005/8/layout/process3"/>
    <dgm:cxn modelId="{A6819324-7D7B-401A-A398-265D62BE5030}" type="presOf" srcId="{B4F2B4FD-7F61-4A0F-A6AD-C549A0C66FBD}" destId="{4C744FCA-2D80-4C76-835A-76F21DDE02DC}" srcOrd="0" destOrd="0" presId="urn:microsoft.com/office/officeart/2005/8/layout/process3"/>
    <dgm:cxn modelId="{523731C4-BC4A-472A-AF10-2ED540828543}" srcId="{CC9B8A11-C6C5-49D1-8CA0-7ED91AF4C891}" destId="{80C8CE03-7315-4F3F-8F2C-1C725DE6720A}" srcOrd="0" destOrd="0" parTransId="{07A9B01C-5CFB-4019-8A6F-E644D9FECCC5}" sibTransId="{30735B9F-6596-43C7-B8E7-6D7D2BD7A82C}"/>
    <dgm:cxn modelId="{C9F10590-55C9-4D96-A409-8F5EE5280577}" srcId="{773437EF-2129-483E-8B99-03F0D0BA7B4B}" destId="{33A0AB6F-5FAE-4106-9B6B-2724F63FC275}" srcOrd="0" destOrd="0" parTransId="{9BDD5541-194B-42CE-9E9C-5534AFB35D48}" sibTransId="{9E22B259-C3D3-401D-B0E6-860DFABF54D0}"/>
    <dgm:cxn modelId="{D009651F-0FBF-4E64-BB41-59009CE746BB}" type="presOf" srcId="{870E839D-E272-4A8F-8124-9A26D61C841C}" destId="{9E079724-05E5-4FD8-A06C-412030DBC1EA}" srcOrd="0" destOrd="0" presId="urn:microsoft.com/office/officeart/2005/8/layout/process3"/>
    <dgm:cxn modelId="{56D99D95-85A6-435C-803E-D58892F0C440}" srcId="{9BD506A2-AD06-4AD4-8884-E1A99525EAF7}" destId="{CC9B8A11-C6C5-49D1-8CA0-7ED91AF4C891}" srcOrd="0" destOrd="0" parTransId="{554896CC-D77D-4D22-88AA-0D4E0D6F4A9E}" sibTransId="{B4F2B4FD-7F61-4A0F-A6AD-C549A0C66FBD}"/>
    <dgm:cxn modelId="{E82B7251-735D-45F7-A88B-1C0A4B8BC2EA}" type="presOf" srcId="{1CA4D54F-7504-4A65-8CFE-5459B8121FB2}" destId="{D1083591-BEB4-48BD-8EB8-636FE68303AB}" srcOrd="1" destOrd="0" presId="urn:microsoft.com/office/officeart/2005/8/layout/process3"/>
    <dgm:cxn modelId="{59F7458B-31A2-4DB8-973F-9D27317B1226}" type="presOf" srcId="{CC9B8A11-C6C5-49D1-8CA0-7ED91AF4C891}" destId="{6556D540-9589-4B13-8583-93FB48BE0B95}" srcOrd="0" destOrd="0" presId="urn:microsoft.com/office/officeart/2005/8/layout/process3"/>
    <dgm:cxn modelId="{22D865E7-12E5-46BC-97D2-2E7D475AC389}" type="presOf" srcId="{2CD6A949-937E-42CA-A476-07451129CA0F}" destId="{AF211B3A-4BD9-4482-9929-6457715F619C}" srcOrd="1" destOrd="0" presId="urn:microsoft.com/office/officeart/2005/8/layout/process3"/>
    <dgm:cxn modelId="{84D752A6-D76D-4103-BD9A-5D8FAF4924B5}" type="presOf" srcId="{773437EF-2129-483E-8B99-03F0D0BA7B4B}" destId="{B8A9BB13-98B8-4553-88E2-2701C187D5E3}" srcOrd="0" destOrd="0" presId="urn:microsoft.com/office/officeart/2005/8/layout/process3"/>
    <dgm:cxn modelId="{93E6701E-0E9F-498D-95A8-9729CF7D440C}" type="presOf" srcId="{80C8CE03-7315-4F3F-8F2C-1C725DE6720A}" destId="{5FE20BE3-34AE-4E47-87C3-ED9EBEA35F2C}" srcOrd="0" destOrd="0" presId="urn:microsoft.com/office/officeart/2005/8/layout/process3"/>
    <dgm:cxn modelId="{59290F2A-02AF-4E43-B45E-42B471F8474D}" type="presOf" srcId="{B4F2B4FD-7F61-4A0F-A6AD-C549A0C66FBD}" destId="{A3520018-09B4-42B4-AD87-880654609B4A}" srcOrd="1" destOrd="0" presId="urn:microsoft.com/office/officeart/2005/8/layout/process3"/>
    <dgm:cxn modelId="{0A28EDCE-1C43-45D6-A486-A0CB3BB47AC4}" type="presOf" srcId="{33A0AB6F-5FAE-4106-9B6B-2724F63FC275}" destId="{FF7CBDE0-F213-4CAF-AA88-EA598527578A}" srcOrd="0" destOrd="0" presId="urn:microsoft.com/office/officeart/2005/8/layout/process3"/>
    <dgm:cxn modelId="{47072352-AC7F-427F-B440-7509AF2BEA22}" type="presOf" srcId="{773437EF-2129-483E-8B99-03F0D0BA7B4B}" destId="{7EA52ED9-54F0-4D45-8BA6-B79FEB6BB966}" srcOrd="1" destOrd="0" presId="urn:microsoft.com/office/officeart/2005/8/layout/process3"/>
    <dgm:cxn modelId="{368A8F9B-06CB-4765-B160-9EA2DF845E10}" srcId="{9BD506A2-AD06-4AD4-8884-E1A99525EAF7}" destId="{2CD6A949-937E-42CA-A476-07451129CA0F}" srcOrd="1" destOrd="0" parTransId="{EF264B34-CD60-42A5-9BA0-DA4A84F99737}" sibTransId="{1CA4D54F-7504-4A65-8CFE-5459B8121FB2}"/>
    <dgm:cxn modelId="{CE94471D-F6F0-4BB2-98BC-A255C3661F19}" srcId="{9BD506A2-AD06-4AD4-8884-E1A99525EAF7}" destId="{773437EF-2129-483E-8B99-03F0D0BA7B4B}" srcOrd="2" destOrd="0" parTransId="{6FE6C39F-88DD-473A-B593-565230710D26}" sibTransId="{A167B592-08A1-44C6-989E-E8370378A2B7}"/>
    <dgm:cxn modelId="{5084530E-4A69-4D80-80B1-3BEB6A8B7BBF}" type="presOf" srcId="{1CA4D54F-7504-4A65-8CFE-5459B8121FB2}" destId="{601A385B-FCE3-4527-B625-DC40FBAB12D7}" srcOrd="0" destOrd="0" presId="urn:microsoft.com/office/officeart/2005/8/layout/process3"/>
    <dgm:cxn modelId="{C6558CBB-48FE-40B7-BAE7-E02CBBFF7256}" type="presOf" srcId="{2CD6A949-937E-42CA-A476-07451129CA0F}" destId="{AED2AC1B-F48A-4A75-B0DF-20AF97AD3B92}" srcOrd="0" destOrd="0" presId="urn:microsoft.com/office/officeart/2005/8/layout/process3"/>
    <dgm:cxn modelId="{6FA2E384-3A6E-4CFD-A456-9A3A107B45B1}" srcId="{2CD6A949-937E-42CA-A476-07451129CA0F}" destId="{870E839D-E272-4A8F-8124-9A26D61C841C}" srcOrd="0" destOrd="0" parTransId="{2DB74ECB-AE11-43BD-802A-338CAE90A12F}" sibTransId="{BF81AA07-70F8-484E-BBA2-A5F65BF7C484}"/>
    <dgm:cxn modelId="{00F4F0E2-C4C5-4149-A301-66C4070CD47C}" type="presParOf" srcId="{AA028082-1320-46E1-8642-638968629153}" destId="{1A6CE3AF-C038-42BD-A0B5-FB9E31BFC37F}" srcOrd="0" destOrd="0" presId="urn:microsoft.com/office/officeart/2005/8/layout/process3"/>
    <dgm:cxn modelId="{EA50D6F8-EC4B-44AC-8F89-21A0C1FD9436}" type="presParOf" srcId="{1A6CE3AF-C038-42BD-A0B5-FB9E31BFC37F}" destId="{6556D540-9589-4B13-8583-93FB48BE0B95}" srcOrd="0" destOrd="0" presId="urn:microsoft.com/office/officeart/2005/8/layout/process3"/>
    <dgm:cxn modelId="{103942F7-48B7-4E3A-93D8-A85C62A67173}" type="presParOf" srcId="{1A6CE3AF-C038-42BD-A0B5-FB9E31BFC37F}" destId="{374851AF-9F74-4849-9896-A919939BB9BA}" srcOrd="1" destOrd="0" presId="urn:microsoft.com/office/officeart/2005/8/layout/process3"/>
    <dgm:cxn modelId="{5B8D7640-3E64-4D09-9F25-2C2E3580AF87}" type="presParOf" srcId="{1A6CE3AF-C038-42BD-A0B5-FB9E31BFC37F}" destId="{5FE20BE3-34AE-4E47-87C3-ED9EBEA35F2C}" srcOrd="2" destOrd="0" presId="urn:microsoft.com/office/officeart/2005/8/layout/process3"/>
    <dgm:cxn modelId="{AC59EF0A-D5FB-483D-9048-7278E20587C8}" type="presParOf" srcId="{AA028082-1320-46E1-8642-638968629153}" destId="{4C744FCA-2D80-4C76-835A-76F21DDE02DC}" srcOrd="1" destOrd="0" presId="urn:microsoft.com/office/officeart/2005/8/layout/process3"/>
    <dgm:cxn modelId="{AFBF9C86-EC71-4105-B8FF-ECC3B8122E7C}" type="presParOf" srcId="{4C744FCA-2D80-4C76-835A-76F21DDE02DC}" destId="{A3520018-09B4-42B4-AD87-880654609B4A}" srcOrd="0" destOrd="0" presId="urn:microsoft.com/office/officeart/2005/8/layout/process3"/>
    <dgm:cxn modelId="{4049E923-6326-472D-81C1-D7FB2D3903EF}" type="presParOf" srcId="{AA028082-1320-46E1-8642-638968629153}" destId="{746F0C2F-69C0-4B6A-9C0F-749F39A7CE64}" srcOrd="2" destOrd="0" presId="urn:microsoft.com/office/officeart/2005/8/layout/process3"/>
    <dgm:cxn modelId="{9CE5B62D-9C6D-4015-A437-F88BA21CD406}" type="presParOf" srcId="{746F0C2F-69C0-4B6A-9C0F-749F39A7CE64}" destId="{AED2AC1B-F48A-4A75-B0DF-20AF97AD3B92}" srcOrd="0" destOrd="0" presId="urn:microsoft.com/office/officeart/2005/8/layout/process3"/>
    <dgm:cxn modelId="{5E7C78F0-4D42-4728-8BD1-3A029924D46B}" type="presParOf" srcId="{746F0C2F-69C0-4B6A-9C0F-749F39A7CE64}" destId="{AF211B3A-4BD9-4482-9929-6457715F619C}" srcOrd="1" destOrd="0" presId="urn:microsoft.com/office/officeart/2005/8/layout/process3"/>
    <dgm:cxn modelId="{08C144CA-5CA4-40DA-B219-8D77D4BCC6A8}" type="presParOf" srcId="{746F0C2F-69C0-4B6A-9C0F-749F39A7CE64}" destId="{9E079724-05E5-4FD8-A06C-412030DBC1EA}" srcOrd="2" destOrd="0" presId="urn:microsoft.com/office/officeart/2005/8/layout/process3"/>
    <dgm:cxn modelId="{6BFD3E28-054B-4597-BB71-B1FB538CC26B}" type="presParOf" srcId="{AA028082-1320-46E1-8642-638968629153}" destId="{601A385B-FCE3-4527-B625-DC40FBAB12D7}" srcOrd="3" destOrd="0" presId="urn:microsoft.com/office/officeart/2005/8/layout/process3"/>
    <dgm:cxn modelId="{2F7F4ACF-AB12-41E3-943D-A52533C5BF4F}" type="presParOf" srcId="{601A385B-FCE3-4527-B625-DC40FBAB12D7}" destId="{D1083591-BEB4-48BD-8EB8-636FE68303AB}" srcOrd="0" destOrd="0" presId="urn:microsoft.com/office/officeart/2005/8/layout/process3"/>
    <dgm:cxn modelId="{DD3A6F32-C1DE-43EF-87E3-C279CE73DB35}" type="presParOf" srcId="{AA028082-1320-46E1-8642-638968629153}" destId="{C8722E69-81DC-496C-A0ED-CD223FDF4A08}" srcOrd="4" destOrd="0" presId="urn:microsoft.com/office/officeart/2005/8/layout/process3"/>
    <dgm:cxn modelId="{D35B4E46-AEC7-4453-AA91-6BBD230C6FD8}" type="presParOf" srcId="{C8722E69-81DC-496C-A0ED-CD223FDF4A08}" destId="{B8A9BB13-98B8-4553-88E2-2701C187D5E3}" srcOrd="0" destOrd="0" presId="urn:microsoft.com/office/officeart/2005/8/layout/process3"/>
    <dgm:cxn modelId="{26E807E4-8078-4A71-A1AD-00DA70DCB8BA}" type="presParOf" srcId="{C8722E69-81DC-496C-A0ED-CD223FDF4A08}" destId="{7EA52ED9-54F0-4D45-8BA6-B79FEB6BB966}" srcOrd="1" destOrd="0" presId="urn:microsoft.com/office/officeart/2005/8/layout/process3"/>
    <dgm:cxn modelId="{079576E2-94F2-4E71-9DD4-ADFA81CA088E}" type="presParOf" srcId="{C8722E69-81DC-496C-A0ED-CD223FDF4A08}" destId="{FF7CBDE0-F213-4CAF-AA88-EA598527578A}" srcOrd="2" destOrd="0" presId="urn:microsoft.com/office/officeart/2005/8/layout/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CD8D168-B280-4167-AFD7-2812CF26AEE7}"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zh-CN" altLang="en-US"/>
        </a:p>
      </dgm:t>
    </dgm:pt>
    <dgm:pt modelId="{54FEDFDC-3A68-4490-BEDD-E20A999609E7}">
      <dgm:prSet phldrT="[文本]"/>
      <dgm:spPr/>
      <dgm:t>
        <a:bodyPr/>
        <a:lstStyle/>
        <a:p>
          <a:r>
            <a:rPr lang="zh-CN" altLang="en-US" smtClean="0"/>
            <a:t>空间、时间域离散</a:t>
          </a:r>
          <a:endParaRPr lang="zh-CN" altLang="en-US"/>
        </a:p>
      </dgm:t>
    </dgm:pt>
    <dgm:pt modelId="{1A9FA55F-B50E-470E-B67B-0BCF60B215AA}" type="parTrans" cxnId="{681EE663-13DD-4E03-A46C-B9D599EF321C}">
      <dgm:prSet/>
      <dgm:spPr/>
      <dgm:t>
        <a:bodyPr/>
        <a:lstStyle/>
        <a:p>
          <a:endParaRPr lang="zh-CN" altLang="en-US"/>
        </a:p>
      </dgm:t>
    </dgm:pt>
    <dgm:pt modelId="{2D7FE967-3D31-4409-9DBD-E097D287D9D8}" type="sibTrans" cxnId="{681EE663-13DD-4E03-A46C-B9D599EF321C}">
      <dgm:prSet/>
      <dgm:spPr/>
      <dgm:t>
        <a:bodyPr/>
        <a:lstStyle/>
        <a:p>
          <a:endParaRPr lang="zh-CN" altLang="en-US"/>
        </a:p>
      </dgm:t>
    </dgm:pt>
    <dgm:pt modelId="{BE73B71E-EF25-4555-B3A3-A88FF05DA86F}">
      <dgm:prSet phldrT="[文本]"/>
      <dgm:spPr/>
      <dgm:t>
        <a:bodyPr/>
        <a:lstStyle/>
        <a:p>
          <a:r>
            <a:rPr lang="zh-CN" smtClean="0"/>
            <a:t>即计算网格生成</a:t>
          </a:r>
          <a:r>
            <a:rPr lang="zh-CN" altLang="en-US" smtClean="0"/>
            <a:t>，与时间离散方法的选择。</a:t>
          </a:r>
          <a:endParaRPr lang="zh-CN" altLang="en-US"/>
        </a:p>
      </dgm:t>
    </dgm:pt>
    <dgm:pt modelId="{66CEBAC7-7441-4D7F-94D8-BE459924F635}" type="parTrans" cxnId="{3AAFCC6C-1B06-41AE-B460-0FDEDA74926E}">
      <dgm:prSet/>
      <dgm:spPr/>
      <dgm:t>
        <a:bodyPr/>
        <a:lstStyle/>
        <a:p>
          <a:endParaRPr lang="zh-CN" altLang="en-US"/>
        </a:p>
      </dgm:t>
    </dgm:pt>
    <dgm:pt modelId="{49682D6D-CAEB-417E-B5D8-E244DA4EBAA2}" type="sibTrans" cxnId="{3AAFCC6C-1B06-41AE-B460-0FDEDA74926E}">
      <dgm:prSet/>
      <dgm:spPr/>
      <dgm:t>
        <a:bodyPr/>
        <a:lstStyle/>
        <a:p>
          <a:endParaRPr lang="zh-CN" altLang="en-US"/>
        </a:p>
      </dgm:t>
    </dgm:pt>
    <dgm:pt modelId="{C90B1023-D775-4C86-993C-BD10BA61A2EE}">
      <dgm:prSet phldrT="[文本]"/>
      <dgm:spPr/>
      <dgm:t>
        <a:bodyPr/>
        <a:lstStyle/>
        <a:p>
          <a:r>
            <a:rPr lang="zh-CN" smtClean="0"/>
            <a:t>数值求解器的编写</a:t>
          </a:r>
          <a:endParaRPr lang="zh-CN" altLang="en-US"/>
        </a:p>
      </dgm:t>
    </dgm:pt>
    <dgm:pt modelId="{74B72827-695C-4CF9-A984-778D7B03C453}" type="parTrans" cxnId="{6DE85219-5E1B-40A6-8A97-9E6263F4BF25}">
      <dgm:prSet/>
      <dgm:spPr/>
      <dgm:t>
        <a:bodyPr/>
        <a:lstStyle/>
        <a:p>
          <a:endParaRPr lang="zh-CN" altLang="en-US"/>
        </a:p>
      </dgm:t>
    </dgm:pt>
    <dgm:pt modelId="{2D660950-7523-4010-A236-DF9A9083AF92}" type="sibTrans" cxnId="{6DE85219-5E1B-40A6-8A97-9E6263F4BF25}">
      <dgm:prSet/>
      <dgm:spPr/>
      <dgm:t>
        <a:bodyPr/>
        <a:lstStyle/>
        <a:p>
          <a:endParaRPr lang="zh-CN" altLang="en-US"/>
        </a:p>
      </dgm:t>
    </dgm:pt>
    <dgm:pt modelId="{52259BF5-5784-466B-A0F4-354F365A654C}">
      <dgm:prSet phldrT="[文本]"/>
      <dgm:spPr/>
      <dgm:t>
        <a:bodyPr/>
        <a:lstStyle/>
        <a:p>
          <a:r>
            <a:rPr lang="zh-CN" smtClean="0"/>
            <a:t>根据所选择的计算方法完成求解计算功能</a:t>
          </a:r>
          <a:r>
            <a:rPr lang="zh-CN" altLang="en-US" smtClean="0"/>
            <a:t>。</a:t>
          </a:r>
          <a:endParaRPr lang="zh-CN" altLang="en-US"/>
        </a:p>
      </dgm:t>
    </dgm:pt>
    <dgm:pt modelId="{A5644BE8-2AE8-41AF-9517-8C99DE319B78}" type="parTrans" cxnId="{60F1A16C-D4A7-4C22-B012-6D4654E8ED9E}">
      <dgm:prSet/>
      <dgm:spPr/>
      <dgm:t>
        <a:bodyPr/>
        <a:lstStyle/>
        <a:p>
          <a:endParaRPr lang="zh-CN" altLang="en-US"/>
        </a:p>
      </dgm:t>
    </dgm:pt>
    <dgm:pt modelId="{86684608-B56B-4738-8262-A3A41E76889D}" type="sibTrans" cxnId="{60F1A16C-D4A7-4C22-B012-6D4654E8ED9E}">
      <dgm:prSet/>
      <dgm:spPr/>
      <dgm:t>
        <a:bodyPr/>
        <a:lstStyle/>
        <a:p>
          <a:endParaRPr lang="zh-CN" altLang="en-US"/>
        </a:p>
      </dgm:t>
    </dgm:pt>
    <dgm:pt modelId="{1BE3E896-8855-48AC-9B2A-415B6993C8FB}">
      <dgm:prSet phldrT="[文本]"/>
      <dgm:spPr/>
      <dgm:t>
        <a:bodyPr/>
        <a:lstStyle/>
        <a:p>
          <a:r>
            <a:rPr lang="zh-CN" smtClean="0"/>
            <a:t>可视化后处理</a:t>
          </a:r>
          <a:endParaRPr lang="zh-CN" altLang="en-US"/>
        </a:p>
      </dgm:t>
    </dgm:pt>
    <dgm:pt modelId="{9CD37932-58F6-4A20-B0C6-572F5695B8AD}" type="parTrans" cxnId="{1F02809C-E83E-426C-910C-37924996EE7E}">
      <dgm:prSet/>
      <dgm:spPr/>
      <dgm:t>
        <a:bodyPr/>
        <a:lstStyle/>
        <a:p>
          <a:endParaRPr lang="zh-CN" altLang="en-US"/>
        </a:p>
      </dgm:t>
    </dgm:pt>
    <dgm:pt modelId="{17508487-5F00-48C1-967B-CADA2AE5FB0C}" type="sibTrans" cxnId="{1F02809C-E83E-426C-910C-37924996EE7E}">
      <dgm:prSet/>
      <dgm:spPr/>
      <dgm:t>
        <a:bodyPr/>
        <a:lstStyle/>
        <a:p>
          <a:endParaRPr lang="zh-CN" altLang="en-US"/>
        </a:p>
      </dgm:t>
    </dgm:pt>
    <dgm:pt modelId="{A2C40232-0F5B-4ADE-A84D-596D3ED34FEF}">
      <dgm:prSet phldrT="[文本]"/>
      <dgm:spPr/>
      <dgm:t>
        <a:bodyPr/>
        <a:lstStyle/>
        <a:p>
          <a:r>
            <a:rPr lang="zh-CN" smtClean="0"/>
            <a:t>求解得到的数据以图形图像，或者表格的形式直观展示给用户。</a:t>
          </a:r>
          <a:endParaRPr lang="zh-CN" altLang="en-US"/>
        </a:p>
      </dgm:t>
    </dgm:pt>
    <dgm:pt modelId="{7734E00F-B405-4EA2-9E2F-B543498ADB6D}" type="parTrans" cxnId="{4108E142-94B4-413C-B144-22B04C62DCEF}">
      <dgm:prSet/>
      <dgm:spPr/>
      <dgm:t>
        <a:bodyPr/>
        <a:lstStyle/>
        <a:p>
          <a:endParaRPr lang="zh-CN" altLang="en-US"/>
        </a:p>
      </dgm:t>
    </dgm:pt>
    <dgm:pt modelId="{A97C670E-3F27-4EEB-9378-360B401B67D7}" type="sibTrans" cxnId="{4108E142-94B4-413C-B144-22B04C62DCEF}">
      <dgm:prSet/>
      <dgm:spPr/>
      <dgm:t>
        <a:bodyPr/>
        <a:lstStyle/>
        <a:p>
          <a:endParaRPr lang="zh-CN" altLang="en-US"/>
        </a:p>
      </dgm:t>
    </dgm:pt>
    <dgm:pt modelId="{65E0EDCA-2CBC-4928-A15A-C4752EE7482D}" type="pres">
      <dgm:prSet presAssocID="{0CD8D168-B280-4167-AFD7-2812CF26AEE7}" presName="rootnode" presStyleCnt="0">
        <dgm:presLayoutVars>
          <dgm:chMax/>
          <dgm:chPref/>
          <dgm:dir/>
          <dgm:animLvl val="lvl"/>
        </dgm:presLayoutVars>
      </dgm:prSet>
      <dgm:spPr/>
      <dgm:t>
        <a:bodyPr/>
        <a:lstStyle/>
        <a:p>
          <a:endParaRPr lang="zh-CN" altLang="en-US"/>
        </a:p>
      </dgm:t>
    </dgm:pt>
    <dgm:pt modelId="{AA567386-5BB1-4F64-9D9B-71DE8E3986F1}" type="pres">
      <dgm:prSet presAssocID="{54FEDFDC-3A68-4490-BEDD-E20A999609E7}" presName="composite" presStyleCnt="0"/>
      <dgm:spPr/>
    </dgm:pt>
    <dgm:pt modelId="{9BE0E536-5C1A-4E4B-B673-1759F4A4982D}" type="pres">
      <dgm:prSet presAssocID="{54FEDFDC-3A68-4490-BEDD-E20A999609E7}" presName="bentUpArrow1" presStyleLbl="alignImgPlace1" presStyleIdx="0" presStyleCnt="2"/>
      <dgm:spPr/>
    </dgm:pt>
    <dgm:pt modelId="{7F854630-181A-427A-AD30-653A461D451D}" type="pres">
      <dgm:prSet presAssocID="{54FEDFDC-3A68-4490-BEDD-E20A999609E7}" presName="ParentText" presStyleLbl="node1" presStyleIdx="0" presStyleCnt="3">
        <dgm:presLayoutVars>
          <dgm:chMax val="1"/>
          <dgm:chPref val="1"/>
          <dgm:bulletEnabled val="1"/>
        </dgm:presLayoutVars>
      </dgm:prSet>
      <dgm:spPr/>
      <dgm:t>
        <a:bodyPr/>
        <a:lstStyle/>
        <a:p>
          <a:endParaRPr lang="zh-CN" altLang="en-US"/>
        </a:p>
      </dgm:t>
    </dgm:pt>
    <dgm:pt modelId="{31AD8FD4-986D-416E-89E9-066F13107366}" type="pres">
      <dgm:prSet presAssocID="{54FEDFDC-3A68-4490-BEDD-E20A999609E7}" presName="ChildText" presStyleLbl="revTx" presStyleIdx="0" presStyleCnt="3">
        <dgm:presLayoutVars>
          <dgm:chMax val="0"/>
          <dgm:chPref val="0"/>
          <dgm:bulletEnabled val="1"/>
        </dgm:presLayoutVars>
      </dgm:prSet>
      <dgm:spPr/>
      <dgm:t>
        <a:bodyPr/>
        <a:lstStyle/>
        <a:p>
          <a:endParaRPr lang="zh-CN" altLang="en-US"/>
        </a:p>
      </dgm:t>
    </dgm:pt>
    <dgm:pt modelId="{D5B612AB-3174-4A9F-9A9F-505FE621E127}" type="pres">
      <dgm:prSet presAssocID="{2D7FE967-3D31-4409-9DBD-E097D287D9D8}" presName="sibTrans" presStyleCnt="0"/>
      <dgm:spPr/>
    </dgm:pt>
    <dgm:pt modelId="{0E9DA787-EDBC-4BF1-BB03-D8AD3A412491}" type="pres">
      <dgm:prSet presAssocID="{C90B1023-D775-4C86-993C-BD10BA61A2EE}" presName="composite" presStyleCnt="0"/>
      <dgm:spPr/>
    </dgm:pt>
    <dgm:pt modelId="{0B054232-659D-4BD2-A356-CC7E4C9800E7}" type="pres">
      <dgm:prSet presAssocID="{C90B1023-D775-4C86-993C-BD10BA61A2EE}" presName="bentUpArrow1" presStyleLbl="alignImgPlace1" presStyleIdx="1" presStyleCnt="2"/>
      <dgm:spPr/>
    </dgm:pt>
    <dgm:pt modelId="{E43B46DE-AA41-4B0A-B4A5-8F5B925F0F5C}" type="pres">
      <dgm:prSet presAssocID="{C90B1023-D775-4C86-993C-BD10BA61A2EE}" presName="ParentText" presStyleLbl="node1" presStyleIdx="1" presStyleCnt="3">
        <dgm:presLayoutVars>
          <dgm:chMax val="1"/>
          <dgm:chPref val="1"/>
          <dgm:bulletEnabled val="1"/>
        </dgm:presLayoutVars>
      </dgm:prSet>
      <dgm:spPr/>
      <dgm:t>
        <a:bodyPr/>
        <a:lstStyle/>
        <a:p>
          <a:endParaRPr lang="zh-CN" altLang="en-US"/>
        </a:p>
      </dgm:t>
    </dgm:pt>
    <dgm:pt modelId="{E15A6CEE-C2DD-4C0F-87EC-083CACAAA221}" type="pres">
      <dgm:prSet presAssocID="{C90B1023-D775-4C86-993C-BD10BA61A2EE}" presName="ChildText" presStyleLbl="revTx" presStyleIdx="1" presStyleCnt="3">
        <dgm:presLayoutVars>
          <dgm:chMax val="0"/>
          <dgm:chPref val="0"/>
          <dgm:bulletEnabled val="1"/>
        </dgm:presLayoutVars>
      </dgm:prSet>
      <dgm:spPr/>
      <dgm:t>
        <a:bodyPr/>
        <a:lstStyle/>
        <a:p>
          <a:endParaRPr lang="zh-CN" altLang="en-US"/>
        </a:p>
      </dgm:t>
    </dgm:pt>
    <dgm:pt modelId="{990E4F30-11D3-4BCF-8173-4F553112FBE7}" type="pres">
      <dgm:prSet presAssocID="{2D660950-7523-4010-A236-DF9A9083AF92}" presName="sibTrans" presStyleCnt="0"/>
      <dgm:spPr/>
    </dgm:pt>
    <dgm:pt modelId="{9BD2015E-575C-4C64-8A3E-C9CD926D9ECA}" type="pres">
      <dgm:prSet presAssocID="{1BE3E896-8855-48AC-9B2A-415B6993C8FB}" presName="composite" presStyleCnt="0"/>
      <dgm:spPr/>
    </dgm:pt>
    <dgm:pt modelId="{B022FC3C-74A7-48C5-AC5A-281B489FE54F}" type="pres">
      <dgm:prSet presAssocID="{1BE3E896-8855-48AC-9B2A-415B6993C8FB}" presName="ParentText" presStyleLbl="node1" presStyleIdx="2" presStyleCnt="3">
        <dgm:presLayoutVars>
          <dgm:chMax val="1"/>
          <dgm:chPref val="1"/>
          <dgm:bulletEnabled val="1"/>
        </dgm:presLayoutVars>
      </dgm:prSet>
      <dgm:spPr/>
      <dgm:t>
        <a:bodyPr/>
        <a:lstStyle/>
        <a:p>
          <a:endParaRPr lang="zh-CN" altLang="en-US"/>
        </a:p>
      </dgm:t>
    </dgm:pt>
    <dgm:pt modelId="{C8A59114-96A0-4EFA-AA93-5CED85944449}" type="pres">
      <dgm:prSet presAssocID="{1BE3E896-8855-48AC-9B2A-415B6993C8FB}" presName="FinalChildText" presStyleLbl="revTx" presStyleIdx="2" presStyleCnt="3">
        <dgm:presLayoutVars>
          <dgm:chMax val="0"/>
          <dgm:chPref val="0"/>
          <dgm:bulletEnabled val="1"/>
        </dgm:presLayoutVars>
      </dgm:prSet>
      <dgm:spPr/>
      <dgm:t>
        <a:bodyPr/>
        <a:lstStyle/>
        <a:p>
          <a:endParaRPr lang="zh-CN" altLang="en-US"/>
        </a:p>
      </dgm:t>
    </dgm:pt>
  </dgm:ptLst>
  <dgm:cxnLst>
    <dgm:cxn modelId="{681EE663-13DD-4E03-A46C-B9D599EF321C}" srcId="{0CD8D168-B280-4167-AFD7-2812CF26AEE7}" destId="{54FEDFDC-3A68-4490-BEDD-E20A999609E7}" srcOrd="0" destOrd="0" parTransId="{1A9FA55F-B50E-470E-B67B-0BCF60B215AA}" sibTransId="{2D7FE967-3D31-4409-9DBD-E097D287D9D8}"/>
    <dgm:cxn modelId="{6DE85219-5E1B-40A6-8A97-9E6263F4BF25}" srcId="{0CD8D168-B280-4167-AFD7-2812CF26AEE7}" destId="{C90B1023-D775-4C86-993C-BD10BA61A2EE}" srcOrd="1" destOrd="0" parTransId="{74B72827-695C-4CF9-A984-778D7B03C453}" sibTransId="{2D660950-7523-4010-A236-DF9A9083AF92}"/>
    <dgm:cxn modelId="{1F02809C-E83E-426C-910C-37924996EE7E}" srcId="{0CD8D168-B280-4167-AFD7-2812CF26AEE7}" destId="{1BE3E896-8855-48AC-9B2A-415B6993C8FB}" srcOrd="2" destOrd="0" parTransId="{9CD37932-58F6-4A20-B0C6-572F5695B8AD}" sibTransId="{17508487-5F00-48C1-967B-CADA2AE5FB0C}"/>
    <dgm:cxn modelId="{4E8E6051-A56D-4ED1-8B75-69616B33F07F}" type="presOf" srcId="{1BE3E896-8855-48AC-9B2A-415B6993C8FB}" destId="{B022FC3C-74A7-48C5-AC5A-281B489FE54F}" srcOrd="0" destOrd="0" presId="urn:microsoft.com/office/officeart/2005/8/layout/StepDownProcess"/>
    <dgm:cxn modelId="{3AAFCC6C-1B06-41AE-B460-0FDEDA74926E}" srcId="{54FEDFDC-3A68-4490-BEDD-E20A999609E7}" destId="{BE73B71E-EF25-4555-B3A3-A88FF05DA86F}" srcOrd="0" destOrd="0" parTransId="{66CEBAC7-7441-4D7F-94D8-BE459924F635}" sibTransId="{49682D6D-CAEB-417E-B5D8-E244DA4EBAA2}"/>
    <dgm:cxn modelId="{60F1A16C-D4A7-4C22-B012-6D4654E8ED9E}" srcId="{C90B1023-D775-4C86-993C-BD10BA61A2EE}" destId="{52259BF5-5784-466B-A0F4-354F365A654C}" srcOrd="0" destOrd="0" parTransId="{A5644BE8-2AE8-41AF-9517-8C99DE319B78}" sibTransId="{86684608-B56B-4738-8262-A3A41E76889D}"/>
    <dgm:cxn modelId="{4108E142-94B4-413C-B144-22B04C62DCEF}" srcId="{1BE3E896-8855-48AC-9B2A-415B6993C8FB}" destId="{A2C40232-0F5B-4ADE-A84D-596D3ED34FEF}" srcOrd="0" destOrd="0" parTransId="{7734E00F-B405-4EA2-9E2F-B543498ADB6D}" sibTransId="{A97C670E-3F27-4EEB-9378-360B401B67D7}"/>
    <dgm:cxn modelId="{9109F7BC-DE72-4CB6-90D6-0A6FF8DC1E00}" type="presOf" srcId="{C90B1023-D775-4C86-993C-BD10BA61A2EE}" destId="{E43B46DE-AA41-4B0A-B4A5-8F5B925F0F5C}" srcOrd="0" destOrd="0" presId="urn:microsoft.com/office/officeart/2005/8/layout/StepDownProcess"/>
    <dgm:cxn modelId="{70CB2E25-6561-486E-9E96-211F48A1C652}" type="presOf" srcId="{54FEDFDC-3A68-4490-BEDD-E20A999609E7}" destId="{7F854630-181A-427A-AD30-653A461D451D}" srcOrd="0" destOrd="0" presId="urn:microsoft.com/office/officeart/2005/8/layout/StepDownProcess"/>
    <dgm:cxn modelId="{DE556A5C-80A4-4239-8308-0EBBDB62D958}" type="presOf" srcId="{52259BF5-5784-466B-A0F4-354F365A654C}" destId="{E15A6CEE-C2DD-4C0F-87EC-083CACAAA221}" srcOrd="0" destOrd="0" presId="urn:microsoft.com/office/officeart/2005/8/layout/StepDownProcess"/>
    <dgm:cxn modelId="{36B12BBF-D1AB-4378-8875-3C3CBB952F23}" type="presOf" srcId="{0CD8D168-B280-4167-AFD7-2812CF26AEE7}" destId="{65E0EDCA-2CBC-4928-A15A-C4752EE7482D}" srcOrd="0" destOrd="0" presId="urn:microsoft.com/office/officeart/2005/8/layout/StepDownProcess"/>
    <dgm:cxn modelId="{3EB7617F-2690-4905-8D38-4DB832AE1550}" type="presOf" srcId="{BE73B71E-EF25-4555-B3A3-A88FF05DA86F}" destId="{31AD8FD4-986D-416E-89E9-066F13107366}" srcOrd="0" destOrd="0" presId="urn:microsoft.com/office/officeart/2005/8/layout/StepDownProcess"/>
    <dgm:cxn modelId="{0319555C-DEB2-4AC5-AEA9-46EE0B041EA8}" type="presOf" srcId="{A2C40232-0F5B-4ADE-A84D-596D3ED34FEF}" destId="{C8A59114-96A0-4EFA-AA93-5CED85944449}" srcOrd="0" destOrd="0" presId="urn:microsoft.com/office/officeart/2005/8/layout/StepDownProcess"/>
    <dgm:cxn modelId="{B291495B-3500-487B-917C-DE61EE3B8A2B}" type="presParOf" srcId="{65E0EDCA-2CBC-4928-A15A-C4752EE7482D}" destId="{AA567386-5BB1-4F64-9D9B-71DE8E3986F1}" srcOrd="0" destOrd="0" presId="urn:microsoft.com/office/officeart/2005/8/layout/StepDownProcess"/>
    <dgm:cxn modelId="{A378DCD1-31A1-4838-8186-0572E65D49DF}" type="presParOf" srcId="{AA567386-5BB1-4F64-9D9B-71DE8E3986F1}" destId="{9BE0E536-5C1A-4E4B-B673-1759F4A4982D}" srcOrd="0" destOrd="0" presId="urn:microsoft.com/office/officeart/2005/8/layout/StepDownProcess"/>
    <dgm:cxn modelId="{6C56842F-3D3D-42ED-A3FC-9E71B817B2BF}" type="presParOf" srcId="{AA567386-5BB1-4F64-9D9B-71DE8E3986F1}" destId="{7F854630-181A-427A-AD30-653A461D451D}" srcOrd="1" destOrd="0" presId="urn:microsoft.com/office/officeart/2005/8/layout/StepDownProcess"/>
    <dgm:cxn modelId="{C453E7E7-D785-4323-9A66-14DDF4A3EF55}" type="presParOf" srcId="{AA567386-5BB1-4F64-9D9B-71DE8E3986F1}" destId="{31AD8FD4-986D-416E-89E9-066F13107366}" srcOrd="2" destOrd="0" presId="urn:microsoft.com/office/officeart/2005/8/layout/StepDownProcess"/>
    <dgm:cxn modelId="{0011F252-F392-4029-BC9F-9889222EE355}" type="presParOf" srcId="{65E0EDCA-2CBC-4928-A15A-C4752EE7482D}" destId="{D5B612AB-3174-4A9F-9A9F-505FE621E127}" srcOrd="1" destOrd="0" presId="urn:microsoft.com/office/officeart/2005/8/layout/StepDownProcess"/>
    <dgm:cxn modelId="{2B855E5D-EA88-49E6-A7E3-16D00D635527}" type="presParOf" srcId="{65E0EDCA-2CBC-4928-A15A-C4752EE7482D}" destId="{0E9DA787-EDBC-4BF1-BB03-D8AD3A412491}" srcOrd="2" destOrd="0" presId="urn:microsoft.com/office/officeart/2005/8/layout/StepDownProcess"/>
    <dgm:cxn modelId="{F560844B-6C10-4D03-A8CC-64F5551B6A4F}" type="presParOf" srcId="{0E9DA787-EDBC-4BF1-BB03-D8AD3A412491}" destId="{0B054232-659D-4BD2-A356-CC7E4C9800E7}" srcOrd="0" destOrd="0" presId="urn:microsoft.com/office/officeart/2005/8/layout/StepDownProcess"/>
    <dgm:cxn modelId="{DA32FCD9-721B-461A-AF78-DBC4D95F4BB5}" type="presParOf" srcId="{0E9DA787-EDBC-4BF1-BB03-D8AD3A412491}" destId="{E43B46DE-AA41-4B0A-B4A5-8F5B925F0F5C}" srcOrd="1" destOrd="0" presId="urn:microsoft.com/office/officeart/2005/8/layout/StepDownProcess"/>
    <dgm:cxn modelId="{048B1911-DBAF-4DC5-B1A1-CCE51A900FF4}" type="presParOf" srcId="{0E9DA787-EDBC-4BF1-BB03-D8AD3A412491}" destId="{E15A6CEE-C2DD-4C0F-87EC-083CACAAA221}" srcOrd="2" destOrd="0" presId="urn:microsoft.com/office/officeart/2005/8/layout/StepDownProcess"/>
    <dgm:cxn modelId="{5E2E0A6E-A612-4103-84C4-13608225C5F0}" type="presParOf" srcId="{65E0EDCA-2CBC-4928-A15A-C4752EE7482D}" destId="{990E4F30-11D3-4BCF-8173-4F553112FBE7}" srcOrd="3" destOrd="0" presId="urn:microsoft.com/office/officeart/2005/8/layout/StepDownProcess"/>
    <dgm:cxn modelId="{03E8E846-9AF1-4601-9807-E99C71B69ACA}" type="presParOf" srcId="{65E0EDCA-2CBC-4928-A15A-C4752EE7482D}" destId="{9BD2015E-575C-4C64-8A3E-C9CD926D9ECA}" srcOrd="4" destOrd="0" presId="urn:microsoft.com/office/officeart/2005/8/layout/StepDownProcess"/>
    <dgm:cxn modelId="{9223C0A4-9B18-4CE7-B73D-0A475FC1B2F4}" type="presParOf" srcId="{9BD2015E-575C-4C64-8A3E-C9CD926D9ECA}" destId="{B022FC3C-74A7-48C5-AC5A-281B489FE54F}" srcOrd="0" destOrd="0" presId="urn:microsoft.com/office/officeart/2005/8/layout/StepDownProcess"/>
    <dgm:cxn modelId="{1C637AB3-6427-46F6-B5F7-2F48A5B30762}" type="presParOf" srcId="{9BD2015E-575C-4C64-8A3E-C9CD926D9ECA}" destId="{C8A59114-96A0-4EFA-AA93-5CED85944449}" srcOrd="1" destOrd="0" presId="urn:microsoft.com/office/officeart/2005/8/layout/StepDown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46E2B1-0DA5-49D1-82B5-520B457B0C1F}" type="datetimeFigureOut">
              <a:rPr lang="zh-CN" altLang="en-US" smtClean="0"/>
              <a:t>2018.08.02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6AAFCA2-A2E1-4237-B52B-D914B7167B0A}" type="slidenum">
              <a:rPr lang="zh-CN" altLang="en-US" smtClean="0"/>
              <a:t>‹#›</a:t>
            </a:fld>
            <a:endParaRPr lang="zh-CN" altLang="en-US"/>
          </a:p>
        </p:txBody>
      </p:sp>
    </p:spTree>
    <p:extLst>
      <p:ext uri="{BB962C8B-B14F-4D97-AF65-F5344CB8AC3E}">
        <p14:creationId xmlns:p14="http://schemas.microsoft.com/office/powerpoint/2010/main" val="39024762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defRPr/>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微软雅黑" panose="020B0503020204020204" pitchFamily="34" charset="-122"/>
              </a:rPr>
              <a:t>17</a:t>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微软雅黑" panose="020B0503020204020204" pitchFamily="34" charset="-122"/>
            </a:endParaRPr>
          </a:p>
        </p:txBody>
      </p:sp>
    </p:spTree>
    <p:extLst>
      <p:ext uri="{BB962C8B-B14F-4D97-AF65-F5344CB8AC3E}">
        <p14:creationId xmlns:p14="http://schemas.microsoft.com/office/powerpoint/2010/main" val="42595580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defRPr/>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微软雅黑" panose="020B0503020204020204" pitchFamily="34" charset="-122"/>
              </a:rPr>
              <a:t>18</a:t>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微软雅黑" panose="020B0503020204020204" pitchFamily="34" charset="-122"/>
            </a:endParaRPr>
          </a:p>
        </p:txBody>
      </p:sp>
    </p:spTree>
    <p:extLst>
      <p:ext uri="{BB962C8B-B14F-4D97-AF65-F5344CB8AC3E}">
        <p14:creationId xmlns:p14="http://schemas.microsoft.com/office/powerpoint/2010/main" val="16107138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defRPr/>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微软雅黑" panose="020B0503020204020204" pitchFamily="34" charset="-122"/>
              </a:rPr>
              <a:t>19</a:t>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微软雅黑" panose="020B0503020204020204" pitchFamily="34" charset="-122"/>
            </a:endParaRPr>
          </a:p>
        </p:txBody>
      </p:sp>
    </p:spTree>
    <p:extLst>
      <p:ext uri="{BB962C8B-B14F-4D97-AF65-F5344CB8AC3E}">
        <p14:creationId xmlns:p14="http://schemas.microsoft.com/office/powerpoint/2010/main" val="36007619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en-US" dirty="0"/>
          </a:p>
        </p:txBody>
      </p:sp>
      <p:sp>
        <p:nvSpPr>
          <p:cNvPr id="4" name="Date Placeholder 3"/>
          <p:cNvSpPr>
            <a:spLocks noGrp="1"/>
          </p:cNvSpPr>
          <p:nvPr>
            <p:ph type="dt" sz="half" idx="10"/>
          </p:nvPr>
        </p:nvSpPr>
        <p:spPr/>
        <p:txBody>
          <a:bodyPr/>
          <a:lstStyle/>
          <a:p>
            <a:fld id="{A91EBADF-17FF-404B-A143-2B149E6EA5CD}" type="datetimeFigureOut">
              <a:rPr lang="zh-CN" altLang="en-US" smtClean="0"/>
              <a:t>2018.08.02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DE218D65-E488-46D0-8205-3857CABAC9A9}" type="slidenum">
              <a:rPr lang="zh-CN" altLang="en-US" smtClean="0"/>
              <a:t>‹#›</a:t>
            </a:fld>
            <a:endParaRPr lang="zh-CN" altLang="en-US"/>
          </a:p>
        </p:txBody>
      </p:sp>
    </p:spTree>
    <p:extLst>
      <p:ext uri="{BB962C8B-B14F-4D97-AF65-F5344CB8AC3E}">
        <p14:creationId xmlns:p14="http://schemas.microsoft.com/office/powerpoint/2010/main" val="3211949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标题和描述">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A91EBADF-17FF-404B-A143-2B149E6EA5CD}" type="datetimeFigureOut">
              <a:rPr lang="zh-CN" altLang="en-US" smtClean="0"/>
              <a:t>2018.08.02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E218D65-E488-46D0-8205-3857CABAC9A9}" type="slidenum">
              <a:rPr lang="zh-CN" altLang="en-US" smtClean="0"/>
              <a:t>‹#›</a:t>
            </a:fld>
            <a:endParaRPr lang="zh-CN" altLang="en-US"/>
          </a:p>
        </p:txBody>
      </p:sp>
    </p:spTree>
    <p:extLst>
      <p:ext uri="{BB962C8B-B14F-4D97-AF65-F5344CB8AC3E}">
        <p14:creationId xmlns:p14="http://schemas.microsoft.com/office/powerpoint/2010/main" val="20727650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带描述的引言">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zh-CN" altLang="en-US" smtClean="0"/>
              <a:t>单击此处编辑母版标题样式</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smtClean="0"/>
              <a:t>单击此处编辑母版文本样式</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A91EBADF-17FF-404B-A143-2B149E6EA5CD}" type="datetimeFigureOut">
              <a:rPr lang="zh-CN" altLang="en-US" smtClean="0"/>
              <a:t>2018.08.02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E218D65-E488-46D0-8205-3857CABAC9A9}" type="slidenum">
              <a:rPr lang="zh-CN" altLang="en-US" smtClean="0"/>
              <a:t>‹#›</a:t>
            </a:fld>
            <a:endParaRPr lang="zh-CN" altLang="en-US"/>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70801570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zh-CN" altLang="en-US" smtClean="0"/>
              <a:t>单击此处编辑母版标题样式</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zh-CN" altLang="en-US" smtClean="0"/>
              <a:t>单击此处编辑母版文本样式</a:t>
            </a:r>
          </a:p>
        </p:txBody>
      </p:sp>
      <p:sp>
        <p:nvSpPr>
          <p:cNvPr id="5" name="Date Placeholder 4"/>
          <p:cNvSpPr>
            <a:spLocks noGrp="1"/>
          </p:cNvSpPr>
          <p:nvPr>
            <p:ph type="dt" sz="half" idx="10"/>
          </p:nvPr>
        </p:nvSpPr>
        <p:spPr/>
        <p:txBody>
          <a:bodyPr/>
          <a:lstStyle/>
          <a:p>
            <a:fld id="{A91EBADF-17FF-404B-A143-2B149E6EA5CD}" type="datetimeFigureOut">
              <a:rPr lang="zh-CN" altLang="en-US" smtClean="0"/>
              <a:t>2018.08.02</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E218D65-E488-46D0-8205-3857CABAC9A9}" type="slidenum">
              <a:rPr lang="zh-CN" altLang="en-US" smtClean="0"/>
              <a:t>‹#›</a:t>
            </a:fld>
            <a:endParaRPr lang="zh-CN" altLang="en-US"/>
          </a:p>
        </p:txBody>
      </p:sp>
    </p:spTree>
    <p:extLst>
      <p:ext uri="{BB962C8B-B14F-4D97-AF65-F5344CB8AC3E}">
        <p14:creationId xmlns:p14="http://schemas.microsoft.com/office/powerpoint/2010/main" val="332524629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引言名片">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zh-CN" altLang="en-US" smtClean="0"/>
              <a:t>单击此处编辑母版标题样式</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smtClean="0"/>
              <a:t>单击此处编辑母版文本样式</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zh-CN" altLang="en-US" smtClean="0"/>
              <a:t>单击此处编辑母版文本样式</a:t>
            </a:r>
          </a:p>
        </p:txBody>
      </p:sp>
      <p:sp>
        <p:nvSpPr>
          <p:cNvPr id="5" name="Date Placeholder 4"/>
          <p:cNvSpPr>
            <a:spLocks noGrp="1"/>
          </p:cNvSpPr>
          <p:nvPr>
            <p:ph type="dt" sz="half" idx="10"/>
          </p:nvPr>
        </p:nvSpPr>
        <p:spPr/>
        <p:txBody>
          <a:bodyPr/>
          <a:lstStyle/>
          <a:p>
            <a:fld id="{A91EBADF-17FF-404B-A143-2B149E6EA5CD}" type="datetimeFigureOut">
              <a:rPr lang="zh-CN" altLang="en-US" smtClean="0"/>
              <a:t>2018.08.02</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E218D65-E488-46D0-8205-3857CABAC9A9}" type="slidenum">
              <a:rPr lang="zh-CN" altLang="en-US" smtClean="0"/>
              <a:t>‹#›</a:t>
            </a:fld>
            <a:endParaRPr lang="zh-CN" altLang="en-US"/>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68279836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真或假">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zh-CN" altLang="en-US" smtClean="0"/>
              <a:t>单击此处编辑母版标题样式</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smtClean="0"/>
              <a:t>单击此处编辑母版文本样式</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zh-CN" altLang="en-US" smtClean="0"/>
              <a:t>单击此处编辑母版文本样式</a:t>
            </a:r>
          </a:p>
        </p:txBody>
      </p:sp>
      <p:sp>
        <p:nvSpPr>
          <p:cNvPr id="5" name="Date Placeholder 4"/>
          <p:cNvSpPr>
            <a:spLocks noGrp="1"/>
          </p:cNvSpPr>
          <p:nvPr>
            <p:ph type="dt" sz="half" idx="10"/>
          </p:nvPr>
        </p:nvSpPr>
        <p:spPr/>
        <p:txBody>
          <a:bodyPr/>
          <a:lstStyle/>
          <a:p>
            <a:fld id="{A91EBADF-17FF-404B-A143-2B149E6EA5CD}" type="datetimeFigureOut">
              <a:rPr lang="zh-CN" altLang="en-US" smtClean="0"/>
              <a:t>2018.08.02</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E218D65-E488-46D0-8205-3857CABAC9A9}" type="slidenum">
              <a:rPr lang="zh-CN" altLang="en-US" smtClean="0"/>
              <a:t>‹#›</a:t>
            </a:fld>
            <a:endParaRPr lang="zh-CN" altLang="en-US"/>
          </a:p>
        </p:txBody>
      </p:sp>
    </p:spTree>
    <p:extLst>
      <p:ext uri="{BB962C8B-B14F-4D97-AF65-F5344CB8AC3E}">
        <p14:creationId xmlns:p14="http://schemas.microsoft.com/office/powerpoint/2010/main" val="238437613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ancho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A91EBADF-17FF-404B-A143-2B149E6EA5CD}" type="datetimeFigureOut">
              <a:rPr lang="zh-CN" altLang="en-US" smtClean="0"/>
              <a:t>2018.08.02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E218D65-E488-46D0-8205-3857CABAC9A9}" type="slidenum">
              <a:rPr lang="zh-CN" altLang="en-US" smtClean="0"/>
              <a:t>‹#›</a:t>
            </a:fld>
            <a:endParaRPr lang="zh-CN" altLang="en-US"/>
          </a:p>
        </p:txBody>
      </p:sp>
    </p:spTree>
    <p:extLst>
      <p:ext uri="{BB962C8B-B14F-4D97-AF65-F5344CB8AC3E}">
        <p14:creationId xmlns:p14="http://schemas.microsoft.com/office/powerpoint/2010/main" val="50841664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A91EBADF-17FF-404B-A143-2B149E6EA5CD}" type="datetimeFigureOut">
              <a:rPr lang="zh-CN" altLang="en-US" smtClean="0"/>
              <a:t>2018.08.02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E218D65-E488-46D0-8205-3857CABAC9A9}" type="slidenum">
              <a:rPr lang="zh-CN" altLang="en-US" smtClean="0"/>
              <a:t>‹#›</a:t>
            </a:fld>
            <a:endParaRPr lang="zh-CN" altLang="en-US"/>
          </a:p>
        </p:txBody>
      </p:sp>
    </p:spTree>
    <p:extLst>
      <p:ext uri="{BB962C8B-B14F-4D97-AF65-F5344CB8AC3E}">
        <p14:creationId xmlns:p14="http://schemas.microsoft.com/office/powerpoint/2010/main" val="2333922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816501"/>
          </a:xfrm>
        </p:spPr>
        <p:txBody>
          <a:bodyPr/>
          <a:lstStyle/>
          <a:p>
            <a:r>
              <a:rPr lang="zh-CN" altLang="en-US" smtClean="0"/>
              <a:t>单击此处编辑母版标题样式</a:t>
            </a:r>
            <a:endParaRPr lang="en-US" dirty="0"/>
          </a:p>
        </p:txBody>
      </p:sp>
      <p:sp>
        <p:nvSpPr>
          <p:cNvPr id="3" name="Content Placeholder 2"/>
          <p:cNvSpPr>
            <a:spLocks noGrp="1"/>
          </p:cNvSpPr>
          <p:nvPr>
            <p:ph idx="1"/>
          </p:nvPr>
        </p:nvSpPr>
        <p:spPr>
          <a:xfrm>
            <a:off x="2589211" y="1535503"/>
            <a:ext cx="9444637" cy="4594934"/>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A91EBADF-17FF-404B-A143-2B149E6EA5CD}" type="datetimeFigureOut">
              <a:rPr lang="zh-CN" altLang="en-US" smtClean="0"/>
              <a:t>2018.08.02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E218D65-E488-46D0-8205-3857CABAC9A9}" type="slidenum">
              <a:rPr lang="zh-CN" altLang="en-US" smtClean="0"/>
              <a:t>‹#›</a:t>
            </a:fld>
            <a:endParaRPr lang="zh-CN" altLang="en-US"/>
          </a:p>
        </p:txBody>
      </p:sp>
    </p:spTree>
    <p:extLst>
      <p:ext uri="{BB962C8B-B14F-4D97-AF65-F5344CB8AC3E}">
        <p14:creationId xmlns:p14="http://schemas.microsoft.com/office/powerpoint/2010/main" val="21856864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A91EBADF-17FF-404B-A143-2B149E6EA5CD}" type="datetimeFigureOut">
              <a:rPr lang="zh-CN" altLang="en-US" smtClean="0"/>
              <a:t>2018.08.02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E218D65-E488-46D0-8205-3857CABAC9A9}" type="slidenum">
              <a:rPr lang="zh-CN" altLang="en-US" smtClean="0"/>
              <a:t>‹#›</a:t>
            </a:fld>
            <a:endParaRPr lang="zh-CN" altLang="en-US"/>
          </a:p>
        </p:txBody>
      </p:sp>
    </p:spTree>
    <p:extLst>
      <p:ext uri="{BB962C8B-B14F-4D97-AF65-F5344CB8AC3E}">
        <p14:creationId xmlns:p14="http://schemas.microsoft.com/office/powerpoint/2010/main" val="12998072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A91EBADF-17FF-404B-A143-2B149E6EA5CD}" type="datetimeFigureOut">
              <a:rPr lang="zh-CN" altLang="en-US" smtClean="0"/>
              <a:t>2018.08.02</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DE218D65-E488-46D0-8205-3857CABAC9A9}" type="slidenum">
              <a:rPr lang="zh-CN" altLang="en-US" smtClean="0"/>
              <a:t>‹#›</a:t>
            </a:fld>
            <a:endParaRPr lang="zh-CN" altLang="en-US"/>
          </a:p>
        </p:txBody>
      </p:sp>
    </p:spTree>
    <p:extLst>
      <p:ext uri="{BB962C8B-B14F-4D97-AF65-F5344CB8AC3E}">
        <p14:creationId xmlns:p14="http://schemas.microsoft.com/office/powerpoint/2010/main" val="41740932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A91EBADF-17FF-404B-A143-2B149E6EA5CD}" type="datetimeFigureOut">
              <a:rPr lang="zh-CN" altLang="en-US" smtClean="0"/>
              <a:t>2018.08.02</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E218D65-E488-46D0-8205-3857CABAC9A9}" type="slidenum">
              <a:rPr lang="zh-CN" altLang="en-US" smtClean="0"/>
              <a:t>‹#›</a:t>
            </a:fld>
            <a:endParaRPr lang="zh-CN" altLang="en-US"/>
          </a:p>
        </p:txBody>
      </p:sp>
    </p:spTree>
    <p:extLst>
      <p:ext uri="{BB962C8B-B14F-4D97-AF65-F5344CB8AC3E}">
        <p14:creationId xmlns:p14="http://schemas.microsoft.com/office/powerpoint/2010/main" val="1992578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fld id="{A91EBADF-17FF-404B-A143-2B149E6EA5CD}" type="datetimeFigureOut">
              <a:rPr lang="zh-CN" altLang="en-US" smtClean="0"/>
              <a:t>2018.08.02</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DE218D65-E488-46D0-8205-3857CABAC9A9}" type="slidenum">
              <a:rPr lang="zh-CN" altLang="en-US" smtClean="0"/>
              <a:t>‹#›</a:t>
            </a:fld>
            <a:endParaRPr lang="zh-CN" altLang="en-US"/>
          </a:p>
        </p:txBody>
      </p:sp>
    </p:spTree>
    <p:extLst>
      <p:ext uri="{BB962C8B-B14F-4D97-AF65-F5344CB8AC3E}">
        <p14:creationId xmlns:p14="http://schemas.microsoft.com/office/powerpoint/2010/main" val="6272794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91EBADF-17FF-404B-A143-2B149E6EA5CD}" type="datetimeFigureOut">
              <a:rPr lang="zh-CN" altLang="en-US" smtClean="0"/>
              <a:t>2018.08.02</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DE218D65-E488-46D0-8205-3857CABAC9A9}" type="slidenum">
              <a:rPr lang="zh-CN" altLang="en-US" smtClean="0"/>
              <a:t>‹#›</a:t>
            </a:fld>
            <a:endParaRPr lang="zh-CN" altLang="en-US"/>
          </a:p>
        </p:txBody>
      </p:sp>
    </p:spTree>
    <p:extLst>
      <p:ext uri="{BB962C8B-B14F-4D97-AF65-F5344CB8AC3E}">
        <p14:creationId xmlns:p14="http://schemas.microsoft.com/office/powerpoint/2010/main" val="42829611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zh-CN" altLang="en-US" smtClean="0"/>
              <a:t>单击此处编辑母版标题样式</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A91EBADF-17FF-404B-A143-2B149E6EA5CD}" type="datetimeFigureOut">
              <a:rPr lang="zh-CN" altLang="en-US" smtClean="0"/>
              <a:t>2018.08.02</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DE218D65-E488-46D0-8205-3857CABAC9A9}" type="slidenum">
              <a:rPr lang="zh-CN" altLang="en-US" smtClean="0"/>
              <a:t>‹#›</a:t>
            </a:fld>
            <a:endParaRPr lang="zh-CN" altLang="en-US"/>
          </a:p>
        </p:txBody>
      </p:sp>
    </p:spTree>
    <p:extLst>
      <p:ext uri="{BB962C8B-B14F-4D97-AF65-F5344CB8AC3E}">
        <p14:creationId xmlns:p14="http://schemas.microsoft.com/office/powerpoint/2010/main" val="38658998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A91EBADF-17FF-404B-A143-2B149E6EA5CD}" type="datetimeFigureOut">
              <a:rPr lang="zh-CN" altLang="en-US" smtClean="0"/>
              <a:t>2018.08.02</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E218D65-E488-46D0-8205-3857CABAC9A9}" type="slidenum">
              <a:rPr lang="zh-CN" altLang="en-US" smtClean="0"/>
              <a:t>‹#›</a:t>
            </a:fld>
            <a:endParaRPr lang="zh-CN" altLang="en-US"/>
          </a:p>
        </p:txBody>
      </p:sp>
    </p:spTree>
    <p:extLst>
      <p:ext uri="{BB962C8B-B14F-4D97-AF65-F5344CB8AC3E}">
        <p14:creationId xmlns:p14="http://schemas.microsoft.com/office/powerpoint/2010/main" val="29661462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A91EBADF-17FF-404B-A143-2B149E6EA5CD}" type="datetimeFigureOut">
              <a:rPr lang="zh-CN" altLang="en-US" smtClean="0"/>
              <a:t>2018.08.02</a:t>
            </a:fld>
            <a:endParaRPr lang="zh-CN" altLang="en-US"/>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DE218D65-E488-46D0-8205-3857CABAC9A9}" type="slidenum">
              <a:rPr lang="zh-CN" altLang="en-US" smtClean="0"/>
              <a:t>‹#›</a:t>
            </a:fld>
            <a:endParaRPr lang="zh-CN" altLang="en-US"/>
          </a:p>
        </p:txBody>
      </p:sp>
    </p:spTree>
    <p:extLst>
      <p:ext uri="{BB962C8B-B14F-4D97-AF65-F5344CB8AC3E}">
        <p14:creationId xmlns:p14="http://schemas.microsoft.com/office/powerpoint/2010/main" val="19405581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1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gi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gi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2.xml"/><Relationship Id="rId4" Type="http://schemas.openxmlformats.org/officeDocument/2006/relationships/image" Target="../media/image18.jpe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1.xml"/><Relationship Id="rId5" Type="http://schemas.openxmlformats.org/officeDocument/2006/relationships/image" Target="../media/image20.jpeg"/><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2.xml"/><Relationship Id="rId7" Type="http://schemas.openxmlformats.org/officeDocument/2006/relationships/image" Target="../media/image24.jpeg"/><Relationship Id="rId2" Type="http://schemas.openxmlformats.org/officeDocument/2006/relationships/slideLayout" Target="../slideLayouts/slideLayout1.xml"/><Relationship Id="rId1" Type="http://schemas.openxmlformats.org/officeDocument/2006/relationships/tags" Target="../tags/tag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tags" Target="../tags/tag3.xml"/><Relationship Id="rId5" Type="http://schemas.openxmlformats.org/officeDocument/2006/relationships/image" Target="../media/image26.jpeg"/><Relationship Id="rId4" Type="http://schemas.openxmlformats.org/officeDocument/2006/relationships/image" Target="../media/image25.jpeg"/></Relationships>
</file>

<file path=ppt/slides/_rels/slide2.xml.rels><?xml version="1.0" encoding="UTF-8" standalone="yes"?>
<Relationships xmlns="http://schemas.openxmlformats.org/package/2006/relationships"><Relationship Id="rId2" Type="http://schemas.openxmlformats.org/officeDocument/2006/relationships/hyperlink" Target="mailto:swust_lt@sina.com"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2.xml"/><Relationship Id="rId6" Type="http://schemas.openxmlformats.org/officeDocument/2006/relationships/image" Target="../media/image31.jpeg"/><Relationship Id="rId5" Type="http://schemas.openxmlformats.org/officeDocument/2006/relationships/image" Target="../media/image30.jpeg"/><Relationship Id="rId4" Type="http://schemas.openxmlformats.org/officeDocument/2006/relationships/image" Target="../media/image29.jpe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hyperlink" Target="https://baike.baidu.com/item/%E7%88%B1%E5%9B%A0%E6%96%AF%E5%9D%A6"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baike.baidu.com/item/%E5%8A%A8%E9%87%8F%E5%AE%88%E6%81%92/1423862" TargetMode="External"/><Relationship Id="rId2" Type="http://schemas.openxmlformats.org/officeDocument/2006/relationships/hyperlink" Target="https://baike.baidu.com/item/%E4%B8%8D%E5%8F%AF%E5%8E%8B%E7%BC%A9%E6%B5%81%E4%BD%93/3225091" TargetMode="Externa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jpeg"/><Relationship Id="rId4" Type="http://schemas.openxmlformats.org/officeDocument/2006/relationships/hyperlink" Target="https://baike.baidu.com/item/%E8%BF%90%E5%8A%A8%E6%96%B9%E7%A8%8B/3796888"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4.gif"/><Relationship Id="rId2" Type="http://schemas.openxmlformats.org/officeDocument/2006/relationships/image" Target="../media/image43.gi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smtClean="0"/>
              <a:t>科学计算导论</a:t>
            </a:r>
            <a:endParaRPr lang="zh-CN" altLang="en-US"/>
          </a:p>
        </p:txBody>
      </p:sp>
      <p:sp>
        <p:nvSpPr>
          <p:cNvPr id="3" name="副标题 2"/>
          <p:cNvSpPr>
            <a:spLocks noGrp="1"/>
          </p:cNvSpPr>
          <p:nvPr>
            <p:ph type="subTitle" idx="1"/>
          </p:nvPr>
        </p:nvSpPr>
        <p:spPr/>
        <p:txBody>
          <a:bodyPr>
            <a:normAutofit/>
          </a:bodyPr>
          <a:lstStyle/>
          <a:p>
            <a:r>
              <a:rPr lang="zh-CN" altLang="en-US" sz="3600" b="1" smtClean="0">
                <a:solidFill>
                  <a:srgbClr val="FF0000"/>
                </a:solidFill>
              </a:rPr>
              <a:t>绪论</a:t>
            </a:r>
            <a:r>
              <a:rPr lang="en-US" altLang="zh-CN" sz="3600" b="1" smtClean="0">
                <a:solidFill>
                  <a:srgbClr val="FF0000"/>
                </a:solidFill>
              </a:rPr>
              <a:t>-</a:t>
            </a:r>
            <a:r>
              <a:rPr lang="zh-CN" altLang="zh-CN" sz="3600"/>
              <a:t>物理现象与科学计算</a:t>
            </a:r>
            <a:endParaRPr lang="zh-CN" altLang="en-US" sz="3600" b="1">
              <a:solidFill>
                <a:srgbClr val="FF0000"/>
              </a:solidFill>
            </a:endParaRPr>
          </a:p>
        </p:txBody>
      </p:sp>
    </p:spTree>
    <p:extLst>
      <p:ext uri="{BB962C8B-B14F-4D97-AF65-F5344CB8AC3E}">
        <p14:creationId xmlns:p14="http://schemas.microsoft.com/office/powerpoint/2010/main" val="229582801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典型物理现象</a:t>
            </a:r>
            <a:endParaRPr lang="zh-CN" altLang="en-US"/>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2589211" y="1535503"/>
                <a:ext cx="9444637" cy="1884353"/>
              </a:xfrm>
            </p:spPr>
            <p:txBody>
              <a:bodyPr/>
              <a:lstStyle/>
              <a:p>
                <a:r>
                  <a:rPr lang="zh-CN" altLang="zh-CN"/>
                  <a:t>气体的流动是自然界非常常见的现象，当气体流动超过一定范围之后（一般以雷诺数来区分），会发展成湍流，否则一般称之为层流。</a:t>
                </a:r>
              </a:p>
              <a:p>
                <a14:m>
                  <m:oMath xmlns:m="http://schemas.openxmlformats.org/officeDocument/2006/math">
                    <m:r>
                      <a:rPr lang="en-US" altLang="zh-CN" i="1">
                        <a:latin typeface="Cambria Math" panose="02040503050406030204" pitchFamily="18" charset="0"/>
                      </a:rPr>
                      <m:t>𝑅𝑒</m:t>
                    </m:r>
                    <m:r>
                      <a:rPr lang="en-US" altLang="zh-CN" i="1">
                        <a:latin typeface="Cambria Math" panose="02040503050406030204" pitchFamily="18" charset="0"/>
                      </a:rPr>
                      <m:t>=</m:t>
                    </m:r>
                    <m:f>
                      <m:fPr>
                        <m:ctrlPr>
                          <a:rPr lang="zh-CN" altLang="zh-CN" i="1">
                            <a:latin typeface="Cambria Math" panose="02040503050406030204" pitchFamily="18" charset="0"/>
                          </a:rPr>
                        </m:ctrlPr>
                      </m:fPr>
                      <m:num>
                        <m:sSub>
                          <m:sSubPr>
                            <m:ctrlPr>
                              <a:rPr lang="zh-CN" altLang="zh-CN" i="1">
                                <a:latin typeface="Cambria Math" panose="02040503050406030204" pitchFamily="18" charset="0"/>
                              </a:rPr>
                            </m:ctrlPr>
                          </m:sSubPr>
                          <m:e>
                            <m:r>
                              <a:rPr lang="en-US" altLang="zh-CN" i="1">
                                <a:latin typeface="Cambria Math" panose="02040503050406030204" pitchFamily="18" charset="0"/>
                              </a:rPr>
                              <m:t>𝑢</m:t>
                            </m:r>
                          </m:e>
                          <m:sub>
                            <m:r>
                              <a:rPr lang="en-US" altLang="zh-CN" i="1">
                                <a:latin typeface="Cambria Math" panose="02040503050406030204" pitchFamily="18" charset="0"/>
                              </a:rPr>
                              <m:t>𝑐</m:t>
                            </m:r>
                          </m:sub>
                        </m:sSub>
                        <m:r>
                          <a:rPr lang="en-US" altLang="zh-CN" i="1">
                            <a:latin typeface="Cambria Math" panose="02040503050406030204" pitchFamily="18" charset="0"/>
                          </a:rPr>
                          <m:t>∙</m:t>
                        </m:r>
                        <m:r>
                          <a:rPr lang="en-US" altLang="zh-CN" i="1">
                            <a:latin typeface="Cambria Math" panose="02040503050406030204" pitchFamily="18" charset="0"/>
                          </a:rPr>
                          <m:t>𝑙</m:t>
                        </m:r>
                      </m:num>
                      <m:den>
                        <m:sSub>
                          <m:sSubPr>
                            <m:ctrlPr>
                              <a:rPr lang="zh-CN" altLang="zh-CN" i="1">
                                <a:latin typeface="Cambria Math" panose="02040503050406030204" pitchFamily="18" charset="0"/>
                              </a:rPr>
                            </m:ctrlPr>
                          </m:sSubPr>
                          <m:e>
                            <m:r>
                              <a:rPr lang="en-US" altLang="zh-CN" i="1">
                                <a:latin typeface="Cambria Math" panose="02040503050406030204" pitchFamily="18" charset="0"/>
                              </a:rPr>
                              <m:t>𝜈</m:t>
                            </m:r>
                          </m:e>
                          <m:sub>
                            <m:r>
                              <a:rPr lang="en-US" altLang="zh-CN" i="1">
                                <a:latin typeface="Cambria Math" panose="02040503050406030204" pitchFamily="18" charset="0"/>
                              </a:rPr>
                              <m:t>𝑘</m:t>
                            </m:r>
                          </m:sub>
                        </m:sSub>
                      </m:den>
                    </m:f>
                  </m:oMath>
                </a14:m>
                <a:r>
                  <a:rPr lang="en-US" altLang="zh-CN"/>
                  <a:t>	</a:t>
                </a:r>
                <a:endParaRPr lang="en-US" altLang="zh-CN" smtClean="0"/>
              </a:p>
              <a:p>
                <a:pPr lvl="1"/>
                <a:r>
                  <a:rPr lang="en-US" altLang="zh-CN"/>
                  <a:t>where </a:t>
                </a:r>
                <a14:m>
                  <m:oMath xmlns:m="http://schemas.openxmlformats.org/officeDocument/2006/math">
                    <m:r>
                      <a:rPr lang="en-US" altLang="zh-CN" i="1">
                        <a:latin typeface="Cambria Math" panose="02040503050406030204" pitchFamily="18" charset="0"/>
                      </a:rPr>
                      <m:t>𝑙</m:t>
                    </m:r>
                  </m:oMath>
                </a14:m>
                <a:r>
                  <a:rPr lang="en-US" altLang="zh-CN"/>
                  <a:t> is the characteristic length, i.e. the diameter of the nozzle exit in the present study, </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𝑢</m:t>
                        </m:r>
                      </m:e>
                      <m:sub>
                        <m:r>
                          <a:rPr lang="en-US" altLang="zh-CN" i="1">
                            <a:latin typeface="Cambria Math" panose="02040503050406030204" pitchFamily="18" charset="0"/>
                          </a:rPr>
                          <m:t>𝑐</m:t>
                        </m:r>
                      </m:sub>
                    </m:sSub>
                  </m:oMath>
                </a14:m>
                <a:r>
                  <a:rPr lang="en-US" altLang="zh-CN"/>
                  <a:t> is the characteristic velocity and </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𝜈</m:t>
                        </m:r>
                      </m:e>
                      <m:sub>
                        <m:r>
                          <a:rPr lang="en-US" altLang="zh-CN" i="1">
                            <a:latin typeface="Cambria Math" panose="02040503050406030204" pitchFamily="18" charset="0"/>
                          </a:rPr>
                          <m:t>𝑘</m:t>
                        </m:r>
                      </m:sub>
                    </m:sSub>
                  </m:oMath>
                </a14:m>
                <a:r>
                  <a:rPr lang="en-US" altLang="zh-CN"/>
                  <a:t> is the kinematic viscosity</a:t>
                </a:r>
                <a:r>
                  <a:rPr lang="en-US" altLang="zh-CN" smtClean="0"/>
                  <a:t>.</a:t>
                </a:r>
                <a:endParaRPr lang="zh-CN" altLang="en-US"/>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2589211" y="1535503"/>
                <a:ext cx="9444637" cy="1884353"/>
              </a:xfrm>
              <a:blipFill rotWithShape="0">
                <a:blip r:embed="rId2"/>
                <a:stretch>
                  <a:fillRect l="-452" t="-1942" r="-452" b="-324"/>
                </a:stretch>
              </a:blipFill>
            </p:spPr>
            <p:txBody>
              <a:bodyPr/>
              <a:lstStyle/>
              <a:p>
                <a:r>
                  <a:rPr lang="zh-CN" altLang="en-US">
                    <a:noFill/>
                  </a:rPr>
                  <a:t> </a:t>
                </a:r>
              </a:p>
            </p:txBody>
          </p:sp>
        </mc:Fallback>
      </mc:AlternateContent>
      <p:pic>
        <p:nvPicPr>
          <p:cNvPr id="4" name="图片 3"/>
          <p:cNvPicPr/>
          <p:nvPr/>
        </p:nvPicPr>
        <p:blipFill>
          <a:blip r:embed="rId3" cstate="print">
            <a:extLst>
              <a:ext uri="{28A0092B-C50C-407E-A947-70E740481C1C}">
                <a14:useLocalDpi xmlns:a14="http://schemas.microsoft.com/office/drawing/2010/main" val="0"/>
              </a:ext>
            </a:extLst>
          </a:blip>
          <a:stretch>
            <a:fillRect/>
          </a:stretch>
        </p:blipFill>
        <p:spPr>
          <a:xfrm>
            <a:off x="2589210" y="3514748"/>
            <a:ext cx="8218997" cy="3041500"/>
          </a:xfrm>
          <a:prstGeom prst="rect">
            <a:avLst/>
          </a:prstGeom>
        </p:spPr>
      </p:pic>
      <p:pic>
        <p:nvPicPr>
          <p:cNvPr id="5" name="图片 4"/>
          <p:cNvPicPr/>
          <p:nvPr/>
        </p:nvPicPr>
        <p:blipFill>
          <a:blip r:embed="rId4" cstate="print">
            <a:extLst>
              <a:ext uri="{28A0092B-C50C-407E-A947-70E740481C1C}">
                <a14:useLocalDpi xmlns:a14="http://schemas.microsoft.com/office/drawing/2010/main" val="0"/>
              </a:ext>
            </a:extLst>
          </a:blip>
          <a:stretch>
            <a:fillRect/>
          </a:stretch>
        </p:blipFill>
        <p:spPr>
          <a:xfrm>
            <a:off x="2589209" y="3354324"/>
            <a:ext cx="8218997" cy="3311652"/>
          </a:xfrm>
          <a:prstGeom prst="rect">
            <a:avLst/>
          </a:prstGeom>
        </p:spPr>
      </p:pic>
    </p:spTree>
    <p:extLst>
      <p:ext uri="{BB962C8B-B14F-4D97-AF65-F5344CB8AC3E}">
        <p14:creationId xmlns:p14="http://schemas.microsoft.com/office/powerpoint/2010/main" val="492855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湍流与火焰</a:t>
            </a:r>
            <a:endParaRPr lang="zh-CN" altLang="en-US"/>
          </a:p>
        </p:txBody>
      </p:sp>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66329" y="1440611"/>
            <a:ext cx="8170332" cy="4595812"/>
          </a:xfrm>
        </p:spPr>
      </p:pic>
      <p:sp>
        <p:nvSpPr>
          <p:cNvPr id="5" name="文本框 4"/>
          <p:cNvSpPr txBox="1"/>
          <p:nvPr/>
        </p:nvSpPr>
        <p:spPr>
          <a:xfrm>
            <a:off x="9264332" y="1440611"/>
            <a:ext cx="2240280" cy="1200329"/>
          </a:xfrm>
          <a:prstGeom prst="rect">
            <a:avLst/>
          </a:prstGeom>
          <a:noFill/>
        </p:spPr>
        <p:txBody>
          <a:bodyPr wrap="square" rtlCol="0">
            <a:spAutoFit/>
          </a:bodyPr>
          <a:lstStyle/>
          <a:p>
            <a:r>
              <a:rPr lang="en-US" altLang="zh-CN" smtClean="0"/>
              <a:t>1.</a:t>
            </a:r>
            <a:r>
              <a:rPr lang="zh-CN" altLang="en-US" smtClean="0"/>
              <a:t>湍流的描述</a:t>
            </a:r>
            <a:endParaRPr lang="en-US" altLang="zh-CN" smtClean="0"/>
          </a:p>
          <a:p>
            <a:r>
              <a:rPr lang="en-US" altLang="zh-CN" smtClean="0"/>
              <a:t>2.</a:t>
            </a:r>
            <a:r>
              <a:rPr lang="zh-CN" altLang="en-US" smtClean="0"/>
              <a:t>火焰的描述</a:t>
            </a:r>
            <a:endParaRPr lang="en-US" altLang="zh-CN" smtClean="0"/>
          </a:p>
          <a:p>
            <a:r>
              <a:rPr lang="en-US" altLang="zh-CN" smtClean="0"/>
              <a:t>3.</a:t>
            </a:r>
            <a:r>
              <a:rPr lang="zh-CN" altLang="en-US" smtClean="0"/>
              <a:t>湍流与火焰之间耦合作用的描述</a:t>
            </a:r>
            <a:endParaRPr lang="zh-CN" altLang="en-US"/>
          </a:p>
        </p:txBody>
      </p:sp>
      <p:pic>
        <p:nvPicPr>
          <p:cNvPr id="6" name="图片 5"/>
          <p:cNvPicPr/>
          <p:nvPr/>
        </p:nvPicPr>
        <p:blipFill>
          <a:blip r:embed="rId3" cstate="print">
            <a:extLst>
              <a:ext uri="{28A0092B-C50C-407E-A947-70E740481C1C}">
                <a14:useLocalDpi xmlns:a14="http://schemas.microsoft.com/office/drawing/2010/main" val="0"/>
              </a:ext>
            </a:extLst>
          </a:blip>
          <a:stretch>
            <a:fillRect/>
          </a:stretch>
        </p:blipFill>
        <p:spPr>
          <a:xfrm>
            <a:off x="9146973" y="3088005"/>
            <a:ext cx="2971800" cy="3769995"/>
          </a:xfrm>
          <a:prstGeom prst="rect">
            <a:avLst/>
          </a:prstGeom>
        </p:spPr>
      </p:pic>
    </p:spTree>
    <p:extLst>
      <p:ext uri="{BB962C8B-B14F-4D97-AF65-F5344CB8AC3E}">
        <p14:creationId xmlns:p14="http://schemas.microsoft.com/office/powerpoint/2010/main" val="128494745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能量的转换</a:t>
            </a:r>
            <a:endParaRPr lang="zh-CN" altLang="en-US"/>
          </a:p>
        </p:txBody>
      </p:sp>
      <p:sp>
        <p:nvSpPr>
          <p:cNvPr id="3" name="内容占位符 2"/>
          <p:cNvSpPr>
            <a:spLocks noGrp="1"/>
          </p:cNvSpPr>
          <p:nvPr>
            <p:ph idx="1"/>
          </p:nvPr>
        </p:nvSpPr>
        <p:spPr>
          <a:xfrm>
            <a:off x="2589211" y="1535503"/>
            <a:ext cx="2741741" cy="4594934"/>
          </a:xfrm>
        </p:spPr>
        <p:txBody>
          <a:bodyPr/>
          <a:lstStyle/>
          <a:p>
            <a:r>
              <a:rPr lang="zh-CN" altLang="zh-CN"/>
              <a:t>根据能量守恒定律，能量不能凭空创造，也不能凭空消失，但是可以在不同类型的能量之间转换。</a:t>
            </a:r>
          </a:p>
          <a:p>
            <a:endParaRPr lang="zh-CN" altLang="en-US"/>
          </a:p>
        </p:txBody>
      </p:sp>
      <p:pic>
        <p:nvPicPr>
          <p:cNvPr id="4" name="图片 3"/>
          <p:cNvPicPr/>
          <p:nvPr/>
        </p:nvPicPr>
        <p:blipFill>
          <a:blip r:embed="rId2" cstate="print">
            <a:extLst>
              <a:ext uri="{28A0092B-C50C-407E-A947-70E740481C1C}">
                <a14:useLocalDpi xmlns:a14="http://schemas.microsoft.com/office/drawing/2010/main" val="0"/>
              </a:ext>
            </a:extLst>
          </a:blip>
          <a:stretch>
            <a:fillRect/>
          </a:stretch>
        </p:blipFill>
        <p:spPr>
          <a:xfrm>
            <a:off x="5860986" y="381698"/>
            <a:ext cx="5643626" cy="3330766"/>
          </a:xfrm>
          <a:prstGeom prst="rect">
            <a:avLst/>
          </a:prstGeom>
        </p:spPr>
      </p:pic>
      <p:pic>
        <p:nvPicPr>
          <p:cNvPr id="5" name="图片 4"/>
          <p:cNvPicPr/>
          <p:nvPr/>
        </p:nvPicPr>
        <p:blipFill>
          <a:blip r:embed="rId3" cstate="print">
            <a:extLst>
              <a:ext uri="{28A0092B-C50C-407E-A947-70E740481C1C}">
                <a14:useLocalDpi xmlns:a14="http://schemas.microsoft.com/office/drawing/2010/main" val="0"/>
              </a:ext>
            </a:extLst>
          </a:blip>
          <a:stretch>
            <a:fillRect/>
          </a:stretch>
        </p:blipFill>
        <p:spPr>
          <a:xfrm>
            <a:off x="5860986" y="3842114"/>
            <a:ext cx="5643626" cy="2851294"/>
          </a:xfrm>
          <a:prstGeom prst="rect">
            <a:avLst/>
          </a:prstGeom>
        </p:spPr>
      </p:pic>
      <p:sp>
        <p:nvSpPr>
          <p:cNvPr id="6" name="矩形 5"/>
          <p:cNvSpPr/>
          <p:nvPr/>
        </p:nvSpPr>
        <p:spPr>
          <a:xfrm>
            <a:off x="595009" y="3342238"/>
            <a:ext cx="5568048" cy="3416320"/>
          </a:xfrm>
          <a:prstGeom prst="rect">
            <a:avLst/>
          </a:prstGeom>
          <a:noFill/>
        </p:spPr>
        <p:txBody>
          <a:bodyPr wrap="square" lIns="91440" tIns="45720" rIns="91440" bIns="45720">
            <a:spAutoFit/>
          </a:bodyPr>
          <a:lstStyle/>
          <a:p>
            <a:pPr algn="ctr"/>
            <a:r>
              <a:rPr lang="zh-CN" altLang="en-US" sz="5400" b="1" cap="none" spc="0" smtClean="0">
                <a:ln w="22225">
                  <a:solidFill>
                    <a:schemeClr val="accent2"/>
                  </a:solidFill>
                  <a:prstDash val="solid"/>
                </a:ln>
                <a:solidFill>
                  <a:schemeClr val="accent2">
                    <a:lumMod val="40000"/>
                    <a:lumOff val="60000"/>
                  </a:schemeClr>
                </a:solidFill>
                <a:effectLst/>
              </a:rPr>
              <a:t>科学研究的主要出发点之一</a:t>
            </a:r>
            <a:endParaRPr lang="en-US" altLang="zh-CN" sz="5400" b="1" cap="none" spc="0" smtClean="0">
              <a:ln w="22225">
                <a:solidFill>
                  <a:schemeClr val="accent2"/>
                </a:solidFill>
                <a:prstDash val="solid"/>
              </a:ln>
              <a:solidFill>
                <a:schemeClr val="accent2">
                  <a:lumMod val="40000"/>
                  <a:lumOff val="60000"/>
                </a:schemeClr>
              </a:solidFill>
              <a:effectLst/>
            </a:endParaRPr>
          </a:p>
          <a:p>
            <a:pPr algn="ctr"/>
            <a:r>
              <a:rPr lang="zh-CN" altLang="en-US" sz="5400" b="1" smtClean="0">
                <a:ln w="22225">
                  <a:solidFill>
                    <a:schemeClr val="accent2"/>
                  </a:solidFill>
                  <a:prstDash val="solid"/>
                </a:ln>
                <a:solidFill>
                  <a:schemeClr val="accent2">
                    <a:lumMod val="40000"/>
                    <a:lumOff val="60000"/>
                  </a:schemeClr>
                </a:solidFill>
              </a:rPr>
              <a:t>建立控制方程的基础之一</a:t>
            </a:r>
            <a:endParaRPr lang="zh-CN" altLang="en-US" sz="5400" b="1" cap="none" spc="0">
              <a:ln w="22225">
                <a:solidFill>
                  <a:schemeClr val="accent2"/>
                </a:solidFill>
                <a:prstDash val="solid"/>
              </a:ln>
              <a:solidFill>
                <a:schemeClr val="accent2">
                  <a:lumMod val="40000"/>
                  <a:lumOff val="60000"/>
                </a:schemeClr>
              </a:solidFill>
              <a:effectLst/>
            </a:endParaRPr>
          </a:p>
        </p:txBody>
      </p:sp>
    </p:spTree>
    <p:extLst>
      <p:ext uri="{BB962C8B-B14F-4D97-AF65-F5344CB8AC3E}">
        <p14:creationId xmlns:p14="http://schemas.microsoft.com/office/powerpoint/2010/main" val="2141274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典型的物理现象</a:t>
            </a:r>
            <a:endParaRPr lang="zh-CN" altLang="en-US"/>
          </a:p>
        </p:txBody>
      </p:sp>
      <p:sp>
        <p:nvSpPr>
          <p:cNvPr id="3" name="内容占位符 2"/>
          <p:cNvSpPr>
            <a:spLocks noGrp="1"/>
          </p:cNvSpPr>
          <p:nvPr>
            <p:ph idx="1"/>
          </p:nvPr>
        </p:nvSpPr>
        <p:spPr>
          <a:xfrm>
            <a:off x="2589211" y="1535503"/>
            <a:ext cx="9444637" cy="1427153"/>
          </a:xfrm>
        </p:spPr>
        <p:txBody>
          <a:bodyPr/>
          <a:lstStyle/>
          <a:p>
            <a:r>
              <a:rPr lang="zh-CN" altLang="zh-CN"/>
              <a:t>对流是一个复杂的现象</a:t>
            </a:r>
            <a:r>
              <a:rPr lang="zh-CN" altLang="zh-CN" smtClean="0"/>
              <a:t>，这里</a:t>
            </a:r>
            <a:r>
              <a:rPr lang="zh-CN" altLang="zh-CN"/>
              <a:t>仅仅是给出一些简单的对流例子，需要注意的是，对流不仅仅传质，还传热。传导与对流一样，是热传导的一种方式，该方式需要介质专递热能。辐射则是自然界普遍存在的一种传热方式，其可以不借助任何介质传递热量。</a:t>
            </a:r>
          </a:p>
          <a:p>
            <a:endParaRPr lang="zh-CN" altLang="en-US"/>
          </a:p>
        </p:txBody>
      </p:sp>
      <p:pic>
        <p:nvPicPr>
          <p:cNvPr id="4" name="图片 3"/>
          <p:cNvPicPr/>
          <p:nvPr/>
        </p:nvPicPr>
        <p:blipFill>
          <a:blip r:embed="rId2" cstate="print">
            <a:extLst>
              <a:ext uri="{28A0092B-C50C-407E-A947-70E740481C1C}">
                <a14:useLocalDpi xmlns:a14="http://schemas.microsoft.com/office/drawing/2010/main" val="0"/>
              </a:ext>
            </a:extLst>
          </a:blip>
          <a:stretch>
            <a:fillRect/>
          </a:stretch>
        </p:blipFill>
        <p:spPr>
          <a:xfrm>
            <a:off x="4129976" y="2782316"/>
            <a:ext cx="5992432" cy="3819652"/>
          </a:xfrm>
          <a:prstGeom prst="rect">
            <a:avLst/>
          </a:prstGeom>
        </p:spPr>
      </p:pic>
    </p:spTree>
    <p:extLst>
      <p:ext uri="{BB962C8B-B14F-4D97-AF65-F5344CB8AC3E}">
        <p14:creationId xmlns:p14="http://schemas.microsoft.com/office/powerpoint/2010/main" val="41228194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典型</a:t>
            </a:r>
            <a:r>
              <a:rPr lang="zh-CN" altLang="en-US" smtClean="0"/>
              <a:t>物理现象</a:t>
            </a:r>
            <a:endParaRPr lang="zh-CN" altLang="en-US"/>
          </a:p>
        </p:txBody>
      </p:sp>
      <p:sp>
        <p:nvSpPr>
          <p:cNvPr id="3" name="内容占位符 2"/>
          <p:cNvSpPr>
            <a:spLocks noGrp="1"/>
          </p:cNvSpPr>
          <p:nvPr>
            <p:ph idx="1"/>
          </p:nvPr>
        </p:nvSpPr>
        <p:spPr>
          <a:xfrm>
            <a:off x="2589211" y="1535503"/>
            <a:ext cx="9444637" cy="1655753"/>
          </a:xfrm>
        </p:spPr>
        <p:txBody>
          <a:bodyPr/>
          <a:lstStyle/>
          <a:p>
            <a:r>
              <a:rPr lang="zh-CN" altLang="zh-CN"/>
              <a:t>扩散（</a:t>
            </a:r>
            <a:r>
              <a:rPr lang="en-US" altLang="zh-CN"/>
              <a:t>Diffusion</a:t>
            </a:r>
            <a:r>
              <a:rPr lang="zh-CN" altLang="zh-CN"/>
              <a:t>）现象同样是生活中常见的现象，如将墨水放入水中，就会发生扩散现象；还比如将不同物质相互接触，在一定时间后，不同物质的原子会进入到另一种物质中，也是一种扩散现象。根据介质、行为、状态等可以大致划分为生物学扩散、化学扩散、物理学扩散等等类型。其准确定义为：</a:t>
            </a:r>
            <a:r>
              <a:rPr lang="zh-CN" altLang="zh-CN" b="1">
                <a:solidFill>
                  <a:srgbClr val="FF0000"/>
                </a:solidFill>
              </a:rPr>
              <a:t>物质分子从高浓度区域向低浓度区域转移，直到均匀分布的现象</a:t>
            </a:r>
            <a:r>
              <a:rPr lang="zh-CN" altLang="zh-CN"/>
              <a:t>。扩散的速率与物质的浓度梯度成正比。</a:t>
            </a:r>
            <a:endParaRPr lang="zh-CN" altLang="en-US"/>
          </a:p>
        </p:txBody>
      </p:sp>
      <p:pic>
        <p:nvPicPr>
          <p:cNvPr id="4" name="图片 3"/>
          <p:cNvPicPr/>
          <p:nvPr/>
        </p:nvPicPr>
        <p:blipFill>
          <a:blip r:embed="rId2" cstate="print">
            <a:extLst>
              <a:ext uri="{28A0092B-C50C-407E-A947-70E740481C1C}">
                <a14:useLocalDpi xmlns:a14="http://schemas.microsoft.com/office/drawing/2010/main" val="0"/>
              </a:ext>
            </a:extLst>
          </a:blip>
          <a:stretch>
            <a:fillRect/>
          </a:stretch>
        </p:blipFill>
        <p:spPr>
          <a:xfrm>
            <a:off x="6683374" y="3191256"/>
            <a:ext cx="5415597" cy="3538728"/>
          </a:xfrm>
          <a:prstGeom prst="rect">
            <a:avLst/>
          </a:prstGeom>
        </p:spPr>
      </p:pic>
      <p:pic>
        <p:nvPicPr>
          <p:cNvPr id="1026" name="Picture 2" descr="https://timgsa.baidu.com/timg?image&amp;quality=80&amp;size=b9999_10000&amp;sec=1533183735131&amp;di=4b97be30a0c470021cf4e1f9256f1bb1&amp;imgtype=0&amp;src=http%3A%2F%2Fimgsrc.baidu.com%2Fimage%2Fc0%253Dshijue1%252C0%252C0%252C294%252C40%2Fsign%3D04b8906b81d4b31ce4319cf8efbf4d0a%2F8601a18b87d6277fd07ab91022381f30e924fcaa.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1831" y="3191256"/>
            <a:ext cx="5308091" cy="35387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758496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典型物理现象</a:t>
            </a:r>
            <a:endParaRPr lang="zh-CN" altLang="en-US"/>
          </a:p>
        </p:txBody>
      </p:sp>
      <p:sp>
        <p:nvSpPr>
          <p:cNvPr id="3" name="内容占位符 2"/>
          <p:cNvSpPr>
            <a:spLocks noGrp="1"/>
          </p:cNvSpPr>
          <p:nvPr>
            <p:ph idx="1"/>
          </p:nvPr>
        </p:nvSpPr>
        <p:spPr/>
        <p:txBody>
          <a:bodyPr/>
          <a:lstStyle/>
          <a:p>
            <a:r>
              <a:rPr lang="zh-CN" altLang="zh-CN"/>
              <a:t>原子的裂变（</a:t>
            </a:r>
            <a:r>
              <a:rPr lang="en-US" altLang="zh-CN"/>
              <a:t>Nuclear fission</a:t>
            </a:r>
            <a:r>
              <a:rPr lang="zh-CN" altLang="zh-CN"/>
              <a:t>）是指由重的原子核，主要是指铀核或钚核，分裂成两个或多个质量较小的原子的一种核反应形式，原子弹、裂变核电站或核能发电厂的能量来源就是核裂变</a:t>
            </a:r>
            <a:r>
              <a:rPr lang="zh-CN" altLang="zh-CN" smtClean="0"/>
              <a:t>。</a:t>
            </a:r>
            <a:endParaRPr lang="en-US" altLang="zh-CN" smtClean="0"/>
          </a:p>
          <a:p>
            <a:r>
              <a:rPr lang="zh-CN" altLang="zh-CN" smtClean="0"/>
              <a:t>核聚变</a:t>
            </a:r>
            <a:r>
              <a:rPr lang="zh-CN" altLang="zh-CN"/>
              <a:t>（</a:t>
            </a:r>
            <a:r>
              <a:rPr lang="en-US" altLang="zh-CN"/>
              <a:t>Nuclear fusion</a:t>
            </a:r>
            <a:r>
              <a:rPr lang="zh-CN" altLang="zh-CN"/>
              <a:t>），又称核融合、融合反应、聚变反应或热核反应。核是指由质量小的原子，主要是指氘，在一定条件下（如超高温和高压），只有在极高的温度和压力下才能让核外电子摆脱原子核的束缚，让两个原子核能够互相吸引而碰撞到一起，发生原子核互相聚合作用，生成新的质量更重的原子核（如氦），中子虽然质量比较大，但是由于中子不带电，因此也能够在这个碰撞过程中逃离原子核的束缚而释放出来，大量电子和中子的释放所表现出来的就是巨大的能量释放。</a:t>
            </a:r>
            <a:endParaRPr lang="zh-CN" altLang="en-US"/>
          </a:p>
        </p:txBody>
      </p:sp>
    </p:spTree>
    <p:extLst>
      <p:ext uri="{BB962C8B-B14F-4D97-AF65-F5344CB8AC3E}">
        <p14:creationId xmlns:p14="http://schemas.microsoft.com/office/powerpoint/2010/main" val="21221481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裂变与聚变</a:t>
            </a:r>
            <a:endParaRPr lang="zh-CN" altLang="en-US"/>
          </a:p>
        </p:txBody>
      </p:sp>
      <p:pic>
        <p:nvPicPr>
          <p:cNvPr id="4" name="图片 3"/>
          <p:cNvPicPr/>
          <p:nvPr/>
        </p:nvPicPr>
        <p:blipFill>
          <a:blip r:embed="rId2" cstate="print">
            <a:extLst>
              <a:ext uri="{28A0092B-C50C-407E-A947-70E740481C1C}">
                <a14:useLocalDpi xmlns:a14="http://schemas.microsoft.com/office/drawing/2010/main" val="0"/>
              </a:ext>
            </a:extLst>
          </a:blip>
          <a:stretch>
            <a:fillRect/>
          </a:stretch>
        </p:blipFill>
        <p:spPr>
          <a:xfrm>
            <a:off x="1209230" y="1423553"/>
            <a:ext cx="4049395" cy="1986280"/>
          </a:xfrm>
          <a:prstGeom prst="rect">
            <a:avLst/>
          </a:prstGeom>
        </p:spPr>
      </p:pic>
      <p:sp>
        <p:nvSpPr>
          <p:cNvPr id="5" name="文本框 4"/>
          <p:cNvSpPr txBox="1"/>
          <p:nvPr/>
        </p:nvSpPr>
        <p:spPr>
          <a:xfrm>
            <a:off x="2757517" y="3527258"/>
            <a:ext cx="646331" cy="369332"/>
          </a:xfrm>
          <a:prstGeom prst="rect">
            <a:avLst/>
          </a:prstGeom>
          <a:noFill/>
        </p:spPr>
        <p:txBody>
          <a:bodyPr wrap="none" rtlCol="0">
            <a:spAutoFit/>
          </a:bodyPr>
          <a:lstStyle/>
          <a:p>
            <a:r>
              <a:rPr lang="zh-CN" altLang="en-US" smtClean="0"/>
              <a:t>裂变</a:t>
            </a:r>
            <a:endParaRPr lang="zh-CN" altLang="en-US"/>
          </a:p>
        </p:txBody>
      </p:sp>
      <p:pic>
        <p:nvPicPr>
          <p:cNvPr id="6" name="图片 5"/>
          <p:cNvPicPr/>
          <p:nvPr/>
        </p:nvPicPr>
        <p:blipFill>
          <a:blip r:embed="rId3" cstate="print">
            <a:extLst>
              <a:ext uri="{28A0092B-C50C-407E-A947-70E740481C1C}">
                <a14:useLocalDpi xmlns:a14="http://schemas.microsoft.com/office/drawing/2010/main" val="0"/>
              </a:ext>
            </a:extLst>
          </a:blip>
          <a:stretch>
            <a:fillRect/>
          </a:stretch>
        </p:blipFill>
        <p:spPr>
          <a:xfrm>
            <a:off x="6875272" y="319836"/>
            <a:ext cx="3887216" cy="3224480"/>
          </a:xfrm>
          <a:prstGeom prst="rect">
            <a:avLst/>
          </a:prstGeom>
        </p:spPr>
      </p:pic>
      <p:pic>
        <p:nvPicPr>
          <p:cNvPr id="7" name="图片 6"/>
          <p:cNvPicPr/>
          <p:nvPr/>
        </p:nvPicPr>
        <p:blipFill>
          <a:blip r:embed="rId4" cstate="print">
            <a:extLst>
              <a:ext uri="{28A0092B-C50C-407E-A947-70E740481C1C}">
                <a14:useLocalDpi xmlns:a14="http://schemas.microsoft.com/office/drawing/2010/main" val="0"/>
              </a:ext>
            </a:extLst>
          </a:blip>
          <a:stretch>
            <a:fillRect/>
          </a:stretch>
        </p:blipFill>
        <p:spPr>
          <a:xfrm>
            <a:off x="6875907" y="3661740"/>
            <a:ext cx="3886581" cy="2940227"/>
          </a:xfrm>
          <a:prstGeom prst="rect">
            <a:avLst/>
          </a:prstGeom>
        </p:spPr>
      </p:pic>
      <p:sp>
        <p:nvSpPr>
          <p:cNvPr id="8" name="文本框 7"/>
          <p:cNvSpPr txBox="1"/>
          <p:nvPr/>
        </p:nvSpPr>
        <p:spPr>
          <a:xfrm>
            <a:off x="10858281" y="3409833"/>
            <a:ext cx="1166079" cy="646331"/>
          </a:xfrm>
          <a:prstGeom prst="rect">
            <a:avLst/>
          </a:prstGeom>
          <a:noFill/>
        </p:spPr>
        <p:txBody>
          <a:bodyPr wrap="square" rtlCol="0">
            <a:spAutoFit/>
          </a:bodyPr>
          <a:lstStyle/>
          <a:p>
            <a:r>
              <a:rPr lang="zh-CN" altLang="en-US" smtClean="0"/>
              <a:t>聚变与人造太阳</a:t>
            </a:r>
            <a:endParaRPr lang="zh-CN" altLang="en-US"/>
          </a:p>
        </p:txBody>
      </p:sp>
      <p:sp>
        <p:nvSpPr>
          <p:cNvPr id="9" name="矩形 8"/>
          <p:cNvSpPr/>
          <p:nvPr/>
        </p:nvSpPr>
        <p:spPr>
          <a:xfrm>
            <a:off x="887774" y="4272677"/>
            <a:ext cx="5032148" cy="2585323"/>
          </a:xfrm>
          <a:prstGeom prst="rect">
            <a:avLst/>
          </a:prstGeom>
          <a:noFill/>
        </p:spPr>
        <p:txBody>
          <a:bodyPr wrap="none" lIns="91440" tIns="45720" rIns="91440" bIns="45720">
            <a:spAutoFit/>
          </a:bodyPr>
          <a:lstStyle/>
          <a:p>
            <a:pPr algn="ctr"/>
            <a:r>
              <a:rPr lang="zh-CN" altLang="en-US" sz="5400" b="0" cap="none" spc="0" smtClean="0">
                <a:ln w="0"/>
                <a:solidFill>
                  <a:schemeClr val="accent1"/>
                </a:solidFill>
                <a:effectLst>
                  <a:outerShdw blurRad="38100" dist="25400" dir="5400000" algn="ctr" rotWithShape="0">
                    <a:srgbClr val="6E747A">
                      <a:alpha val="43000"/>
                    </a:srgbClr>
                  </a:outerShdw>
                </a:effectLst>
              </a:rPr>
              <a:t>核废物</a:t>
            </a:r>
            <a:endParaRPr lang="en-US" altLang="zh-CN" sz="5400" b="0" cap="none" spc="0" smtClean="0">
              <a:ln w="0"/>
              <a:solidFill>
                <a:schemeClr val="accent1"/>
              </a:solidFill>
              <a:effectLst>
                <a:outerShdw blurRad="38100" dist="25400" dir="5400000" algn="ctr" rotWithShape="0">
                  <a:srgbClr val="6E747A">
                    <a:alpha val="43000"/>
                  </a:srgbClr>
                </a:outerShdw>
              </a:effectLst>
            </a:endParaRPr>
          </a:p>
          <a:p>
            <a:pPr marL="685800" indent="-685800">
              <a:buFont typeface="Arial" panose="020B0604020202020204" pitchFamily="34" charset="0"/>
              <a:buChar char="•"/>
            </a:pPr>
            <a:r>
              <a:rPr lang="zh-CN" altLang="en-US" sz="5400">
                <a:ln w="0"/>
                <a:solidFill>
                  <a:schemeClr val="accent1"/>
                </a:solidFill>
                <a:effectLst>
                  <a:outerShdw blurRad="38100" dist="25400" dir="5400000" algn="ctr" rotWithShape="0">
                    <a:srgbClr val="6E747A">
                      <a:alpha val="43000"/>
                    </a:srgbClr>
                  </a:outerShdw>
                </a:effectLst>
              </a:rPr>
              <a:t>高</a:t>
            </a:r>
            <a:r>
              <a:rPr lang="zh-CN" altLang="en-US" sz="5400" smtClean="0">
                <a:ln w="0"/>
                <a:solidFill>
                  <a:schemeClr val="accent1"/>
                </a:solidFill>
                <a:effectLst>
                  <a:outerShdw blurRad="38100" dist="25400" dir="5400000" algn="ctr" rotWithShape="0">
                    <a:srgbClr val="6E747A">
                      <a:alpha val="43000"/>
                    </a:srgbClr>
                  </a:outerShdw>
                </a:effectLst>
              </a:rPr>
              <a:t>放核废物</a:t>
            </a:r>
            <a:endParaRPr lang="en-US" altLang="zh-CN" sz="5400" smtClean="0">
              <a:ln w="0"/>
              <a:solidFill>
                <a:schemeClr val="accent1"/>
              </a:solidFill>
              <a:effectLst>
                <a:outerShdw blurRad="38100" dist="25400" dir="5400000" algn="ctr" rotWithShape="0">
                  <a:srgbClr val="6E747A">
                    <a:alpha val="43000"/>
                  </a:srgbClr>
                </a:outerShdw>
              </a:effectLst>
            </a:endParaRPr>
          </a:p>
          <a:p>
            <a:pPr marL="685800" indent="-685800">
              <a:buFont typeface="Arial" panose="020B0604020202020204" pitchFamily="34" charset="0"/>
              <a:buChar char="•"/>
            </a:pPr>
            <a:r>
              <a:rPr lang="zh-CN" altLang="en-US" sz="5400" b="0" cap="none" spc="0">
                <a:ln w="0"/>
                <a:solidFill>
                  <a:schemeClr val="accent1"/>
                </a:solidFill>
                <a:effectLst>
                  <a:outerShdw blurRad="38100" dist="25400" dir="5400000" algn="ctr" rotWithShape="0">
                    <a:srgbClr val="6E747A">
                      <a:alpha val="43000"/>
                    </a:srgbClr>
                  </a:outerShdw>
                </a:effectLst>
              </a:rPr>
              <a:t>中低</a:t>
            </a:r>
            <a:r>
              <a:rPr lang="zh-CN" altLang="en-US" sz="5400" b="0" cap="none" spc="0" smtClean="0">
                <a:ln w="0"/>
                <a:solidFill>
                  <a:schemeClr val="accent1"/>
                </a:solidFill>
                <a:effectLst>
                  <a:outerShdw blurRad="38100" dist="25400" dir="5400000" algn="ctr" rotWithShape="0">
                    <a:srgbClr val="6E747A">
                      <a:alpha val="43000"/>
                    </a:srgbClr>
                  </a:outerShdw>
                </a:effectLst>
              </a:rPr>
              <a:t>放核废物</a:t>
            </a:r>
            <a:endParaRPr lang="zh-CN" altLang="en-US" sz="5400" b="0" cap="none" spc="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3041756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1Z6094510-0"/>
          <p:cNvPicPr>
            <a:picLocks noChangeAspect="1"/>
          </p:cNvPicPr>
          <p:nvPr/>
        </p:nvPicPr>
        <p:blipFill>
          <a:blip r:embed="rId4">
            <a:grayscl/>
            <a:lum bright="72000" contrast="-88000"/>
          </a:blip>
          <a:stretch>
            <a:fillRect/>
          </a:stretch>
        </p:blipFill>
        <p:spPr>
          <a:xfrm>
            <a:off x="2215515" y="635"/>
            <a:ext cx="9369425" cy="6848475"/>
          </a:xfrm>
          <a:prstGeom prst="rect">
            <a:avLst/>
          </a:prstGeom>
        </p:spPr>
      </p:pic>
      <p:cxnSp>
        <p:nvCxnSpPr>
          <p:cNvPr id="6" name="直接连接符 5"/>
          <p:cNvCxnSpPr/>
          <p:nvPr/>
        </p:nvCxnSpPr>
        <p:spPr>
          <a:xfrm>
            <a:off x="3688080" y="589280"/>
            <a:ext cx="8494395" cy="0"/>
          </a:xfrm>
          <a:prstGeom prst="line">
            <a:avLst/>
          </a:prstGeom>
          <a:ln w="34925" cap="rnd">
            <a:solidFill>
              <a:srgbClr val="D8142F"/>
            </a:solidFill>
            <a:headEnd type="none"/>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622935" y="196850"/>
            <a:ext cx="3065145" cy="521970"/>
          </a:xfrm>
          <a:prstGeom prst="rect">
            <a:avLst/>
          </a:prstGeom>
          <a:noFill/>
        </p:spPr>
        <p:txBody>
          <a:bodyPr wrap="square" rtlCol="0" anchor="t">
            <a:spAutoFit/>
          </a:bodyPr>
          <a:lstStyle/>
          <a:p>
            <a:r>
              <a:rPr lang="zh-CN" altLang="en-US" sz="2800" b="1" smtClean="0">
                <a:gradFill>
                  <a:gsLst>
                    <a:gs pos="100000">
                      <a:srgbClr val="12153D"/>
                    </a:gs>
                    <a:gs pos="54000">
                      <a:srgbClr val="092357"/>
                    </a:gs>
                    <a:gs pos="39000">
                      <a:srgbClr val="0070C0"/>
                    </a:gs>
                  </a:gsLst>
                  <a:lin ang="5340000" scaled="0"/>
                </a:gradFill>
                <a:latin typeface="微软雅黑" panose="020B0503020204020204" pitchFamily="34" charset="-122"/>
                <a:ea typeface="微软雅黑" panose="020B0503020204020204" pitchFamily="34" charset="-122"/>
                <a:sym typeface="+mn-ea"/>
              </a:rPr>
              <a:t>裂变废物处置</a:t>
            </a:r>
            <a:endParaRPr lang="zh-CN" altLang="en-US" sz="2800" b="1">
              <a:gradFill>
                <a:gsLst>
                  <a:gs pos="100000">
                    <a:srgbClr val="12153D"/>
                  </a:gs>
                  <a:gs pos="54000">
                    <a:srgbClr val="092357"/>
                  </a:gs>
                  <a:gs pos="39000">
                    <a:srgbClr val="0070C0"/>
                  </a:gs>
                </a:gsLst>
                <a:lin ang="5340000" scaled="0"/>
              </a:gradFill>
              <a:latin typeface="微软雅黑" panose="020B0503020204020204" pitchFamily="34" charset="-122"/>
              <a:ea typeface="微软雅黑" panose="020B0503020204020204" pitchFamily="34" charset="-122"/>
              <a:sym typeface="+mn-ea"/>
            </a:endParaRPr>
          </a:p>
        </p:txBody>
      </p:sp>
      <p:pic>
        <p:nvPicPr>
          <p:cNvPr id="4" name="图片 3"/>
          <p:cNvPicPr>
            <a:picLocks noChangeAspect="1"/>
          </p:cNvPicPr>
          <p:nvPr/>
        </p:nvPicPr>
        <p:blipFill>
          <a:blip r:embed="rId5">
            <a:lum bright="-12000" contrast="-12000"/>
            <a:extLst>
              <a:ext uri="{28A0092B-C50C-407E-A947-70E740481C1C}">
                <a14:useLocalDpi xmlns:a14="http://schemas.microsoft.com/office/drawing/2010/main" val="0"/>
              </a:ext>
            </a:extLst>
          </a:blip>
          <a:stretch>
            <a:fillRect/>
          </a:stretch>
        </p:blipFill>
        <p:spPr>
          <a:xfrm>
            <a:off x="732155" y="1171575"/>
            <a:ext cx="6371590" cy="5118100"/>
          </a:xfrm>
          <a:prstGeom prst="rect">
            <a:avLst/>
          </a:prstGeom>
          <a:effectLst>
            <a:outerShdw blurRad="50800" dist="38100" dir="2700000" algn="tl" rotWithShape="0">
              <a:prstClr val="black">
                <a:alpha val="40000"/>
              </a:prstClr>
            </a:outerShdw>
          </a:effectLst>
        </p:spPr>
      </p:pic>
      <p:sp>
        <p:nvSpPr>
          <p:cNvPr id="2" name="文本框 1"/>
          <p:cNvSpPr txBox="1"/>
          <p:nvPr/>
        </p:nvSpPr>
        <p:spPr>
          <a:xfrm>
            <a:off x="7485380" y="3351733"/>
            <a:ext cx="4099560" cy="2884829"/>
          </a:xfrm>
          <a:prstGeom prst="rect">
            <a:avLst/>
          </a:prstGeom>
          <a:noFill/>
        </p:spPr>
        <p:txBody>
          <a:bodyPr wrap="square" rtlCol="0">
            <a:spAutoFit/>
          </a:bodyPr>
          <a:lstStyle/>
          <a:p>
            <a:pPr algn="just">
              <a:lnSpc>
                <a:spcPct val="140000"/>
              </a:lnSpc>
            </a:pPr>
            <a:r>
              <a:rPr lang="zh-CN" altLang="zh-CN" sz="2200" kern="1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《核电中长期发展规划（</a:t>
            </a:r>
            <a:r>
              <a:rPr lang="en-US" altLang="zh-CN" sz="2200" kern="1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2005</a:t>
            </a:r>
            <a:r>
              <a:rPr lang="zh-CN" altLang="zh-CN" sz="2200" kern="1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sz="2200" kern="1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2020</a:t>
            </a:r>
            <a:r>
              <a:rPr lang="zh-CN" altLang="zh-CN" sz="2200" kern="1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年）》中指出：</a:t>
            </a:r>
            <a:r>
              <a:rPr lang="en-US" altLang="zh-CN" sz="2200" kern="1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zh-CN" sz="2200" kern="1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到</a:t>
            </a:r>
            <a:r>
              <a:rPr lang="en-US" altLang="zh-CN" sz="2200" kern="1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2020</a:t>
            </a:r>
            <a:r>
              <a:rPr lang="zh-CN" altLang="zh-CN" sz="2200" kern="1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年，核电占全部电力装机容量的比重从现在的不到</a:t>
            </a:r>
            <a:r>
              <a:rPr lang="en-US" altLang="zh-CN" sz="2200" kern="1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2%</a:t>
            </a:r>
            <a:r>
              <a:rPr lang="zh-CN" altLang="zh-CN" sz="2200" kern="1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提高到</a:t>
            </a:r>
            <a:r>
              <a:rPr lang="en-US" altLang="zh-CN" sz="2200" kern="1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4%</a:t>
            </a:r>
            <a:r>
              <a:rPr lang="zh-CN" altLang="zh-CN" sz="2200" kern="1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，核电年发电量达到</a:t>
            </a:r>
            <a:r>
              <a:rPr lang="en-US" altLang="zh-CN" sz="2200" b="1" kern="100" dirty="0">
                <a:solidFill>
                  <a:srgbClr val="D8142F"/>
                </a:solidFill>
                <a:latin typeface="微软雅黑" panose="020B0503020204020204" pitchFamily="34" charset="-122"/>
                <a:ea typeface="微软雅黑" panose="020B0503020204020204" pitchFamily="34" charset="-122"/>
                <a:cs typeface="微软雅黑" panose="020B0503020204020204" pitchFamily="34" charset="-122"/>
                <a:sym typeface="+mn-ea"/>
              </a:rPr>
              <a:t>2600-2800</a:t>
            </a:r>
            <a:r>
              <a:rPr lang="zh-CN" altLang="zh-CN" sz="2200" b="1" kern="100" dirty="0">
                <a:solidFill>
                  <a:srgbClr val="D8142F"/>
                </a:solidFill>
                <a:latin typeface="微软雅黑" panose="020B0503020204020204" pitchFamily="34" charset="-122"/>
                <a:ea typeface="微软雅黑" panose="020B0503020204020204" pitchFamily="34" charset="-122"/>
                <a:cs typeface="微软雅黑" panose="020B0503020204020204" pitchFamily="34" charset="-122"/>
                <a:sym typeface="+mn-ea"/>
              </a:rPr>
              <a:t>亿千瓦时</a:t>
            </a:r>
            <a:r>
              <a:rPr lang="en-US" altLang="zh-CN" sz="2200" kern="1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zh-CN" sz="2200" kern="1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a:t>
            </a:r>
          </a:p>
        </p:txBody>
      </p:sp>
      <p:sp>
        <p:nvSpPr>
          <p:cNvPr id="7" name="文本框 6"/>
          <p:cNvSpPr txBox="1"/>
          <p:nvPr/>
        </p:nvSpPr>
        <p:spPr>
          <a:xfrm>
            <a:off x="7505065" y="2145930"/>
            <a:ext cx="4016375" cy="542925"/>
          </a:xfrm>
          <a:prstGeom prst="rect">
            <a:avLst/>
          </a:prstGeom>
          <a:noFill/>
        </p:spPr>
        <p:txBody>
          <a:bodyPr wrap="square" rtlCol="0">
            <a:spAutoFit/>
          </a:bodyPr>
          <a:lstStyle/>
          <a:p>
            <a:pPr algn="dist"/>
            <a:r>
              <a:rPr lang="zh-CN" altLang="en-US" sz="2940" b="1"/>
              <a:t>我国核电事业发展迅速</a:t>
            </a:r>
          </a:p>
        </p:txBody>
      </p:sp>
      <p:sp>
        <p:nvSpPr>
          <p:cNvPr id="12" name="矩形 11"/>
          <p:cNvSpPr/>
          <p:nvPr/>
        </p:nvSpPr>
        <p:spPr>
          <a:xfrm>
            <a:off x="7599680" y="2933330"/>
            <a:ext cx="620395" cy="76200"/>
          </a:xfrm>
          <a:prstGeom prst="rect">
            <a:avLst/>
          </a:prstGeom>
          <a:solidFill>
            <a:srgbClr val="D814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extLst>
      <p:ext uri="{BB962C8B-B14F-4D97-AF65-F5344CB8AC3E}">
        <p14:creationId xmlns:p14="http://schemas.microsoft.com/office/powerpoint/2010/main" val="150279275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17"/>
          <p:cNvPicPr>
            <a:picLocks noChangeAspect="1"/>
          </p:cNvPicPr>
          <p:nvPr/>
        </p:nvPicPr>
        <p:blipFill>
          <a:blip r:embed="rId4">
            <a:grayscl/>
            <a:lum bright="60000" contrast="-18000"/>
          </a:blip>
          <a:srcRect t="13098"/>
          <a:stretch>
            <a:fillRect/>
          </a:stretch>
        </p:blipFill>
        <p:spPr>
          <a:xfrm>
            <a:off x="-8890" y="-17145"/>
            <a:ext cx="12192000" cy="6892925"/>
          </a:xfrm>
          <a:prstGeom prst="rect">
            <a:avLst/>
          </a:prstGeom>
        </p:spPr>
      </p:pic>
      <p:cxnSp>
        <p:nvCxnSpPr>
          <p:cNvPr id="6" name="直接连接符 5"/>
          <p:cNvCxnSpPr>
            <a:cxnSpLocks/>
          </p:cNvCxnSpPr>
          <p:nvPr/>
        </p:nvCxnSpPr>
        <p:spPr>
          <a:xfrm flipV="1">
            <a:off x="3373504" y="589280"/>
            <a:ext cx="8808971" cy="19050"/>
          </a:xfrm>
          <a:prstGeom prst="line">
            <a:avLst/>
          </a:prstGeom>
          <a:ln w="34925" cap="rnd">
            <a:solidFill>
              <a:srgbClr val="D8142F"/>
            </a:solidFill>
            <a:headEnd type="none"/>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394335" y="196850"/>
            <a:ext cx="3065145" cy="521970"/>
          </a:xfrm>
          <a:prstGeom prst="rect">
            <a:avLst/>
          </a:prstGeom>
          <a:noFill/>
        </p:spPr>
        <p:txBody>
          <a:bodyPr wrap="square" rtlCol="0" anchor="t">
            <a:spAutoFit/>
          </a:bodyPr>
          <a:lstStyle/>
          <a:p>
            <a:r>
              <a:rPr lang="zh-CN" altLang="en-US" sz="2800" b="1" smtClean="0">
                <a:gradFill>
                  <a:gsLst>
                    <a:gs pos="100000">
                      <a:srgbClr val="12153D"/>
                    </a:gs>
                    <a:gs pos="54000">
                      <a:srgbClr val="092357"/>
                    </a:gs>
                    <a:gs pos="39000">
                      <a:srgbClr val="0070C0"/>
                    </a:gs>
                  </a:gsLst>
                  <a:lin ang="5340000" scaled="0"/>
                </a:gradFill>
                <a:latin typeface="微软雅黑" panose="020B0503020204020204" pitchFamily="34" charset="-122"/>
                <a:ea typeface="微软雅黑" panose="020B0503020204020204" pitchFamily="34" charset="-122"/>
                <a:sym typeface="+mn-ea"/>
              </a:rPr>
              <a:t>裂变废物处置</a:t>
            </a:r>
            <a:endParaRPr lang="zh-CN" altLang="en-US" sz="2800" b="1" dirty="0">
              <a:gradFill>
                <a:gsLst>
                  <a:gs pos="100000">
                    <a:srgbClr val="12153D"/>
                  </a:gs>
                  <a:gs pos="54000">
                    <a:srgbClr val="092357"/>
                  </a:gs>
                  <a:gs pos="39000">
                    <a:srgbClr val="0070C0"/>
                  </a:gs>
                </a:gsLst>
                <a:lin ang="5340000" scaled="0"/>
              </a:gradFill>
              <a:latin typeface="微软雅黑" panose="020B0503020204020204" pitchFamily="34" charset="-122"/>
              <a:ea typeface="微软雅黑" panose="020B0503020204020204" pitchFamily="34" charset="-122"/>
              <a:sym typeface="+mn-ea"/>
            </a:endParaRPr>
          </a:p>
        </p:txBody>
      </p:sp>
      <p:pic>
        <p:nvPicPr>
          <p:cNvPr id="3" name="Picture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6060" y="1104307"/>
            <a:ext cx="2805043" cy="35508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6061" y="4729734"/>
            <a:ext cx="2827788" cy="2018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文本框 13"/>
          <p:cNvSpPr txBox="1"/>
          <p:nvPr/>
        </p:nvSpPr>
        <p:spPr>
          <a:xfrm>
            <a:off x="8204835" y="1934643"/>
            <a:ext cx="3479165" cy="4534703"/>
          </a:xfrm>
          <a:prstGeom prst="rect">
            <a:avLst/>
          </a:prstGeom>
          <a:noFill/>
        </p:spPr>
        <p:txBody>
          <a:bodyPr wrap="square" rtlCol="0" anchor="t">
            <a:spAutoFit/>
          </a:bodyPr>
          <a:lstStyle/>
          <a:p>
            <a:pPr algn="just">
              <a:lnSpc>
                <a:spcPct val="110000"/>
              </a:lnSpc>
            </a:pPr>
            <a:r>
              <a:rPr lang="zh-CN" altLang="en-US" sz="2200" dirty="0"/>
              <a:t>核技术在国防、工业、农业、医疗和科研中的广泛应用，均与核燃料循环相关，这就不可避免的产生大量的放射性废物。</a:t>
            </a:r>
            <a:endParaRPr lang="en-US" altLang="zh-CN" sz="2200" dirty="0"/>
          </a:p>
          <a:p>
            <a:pPr algn="just">
              <a:lnSpc>
                <a:spcPct val="110000"/>
              </a:lnSpc>
            </a:pPr>
            <a:r>
              <a:rPr lang="zh-CN" altLang="en-US" sz="2200" dirty="0"/>
              <a:t>特别，上世纪八十年代末，中国核工业科研生产能力开始大规模调整，早期的军用核设施已经超期服役或停役，大批核设施转入退役阶段，军工核设施退役伴随大量</a:t>
            </a:r>
            <a:r>
              <a:rPr lang="zh-CN" altLang="en-US" sz="2200" b="1" dirty="0">
                <a:solidFill>
                  <a:srgbClr val="D8142F"/>
                </a:solidFill>
              </a:rPr>
              <a:t>高放废物</a:t>
            </a:r>
            <a:r>
              <a:rPr lang="zh-CN" altLang="en-US" sz="2200" dirty="0"/>
              <a:t>产生。</a:t>
            </a:r>
          </a:p>
        </p:txBody>
      </p:sp>
      <p:sp>
        <p:nvSpPr>
          <p:cNvPr id="16" name="矩形 15"/>
          <p:cNvSpPr/>
          <p:nvPr/>
        </p:nvSpPr>
        <p:spPr>
          <a:xfrm>
            <a:off x="8336280" y="1704138"/>
            <a:ext cx="620395" cy="76200"/>
          </a:xfrm>
          <a:prstGeom prst="rect">
            <a:avLst/>
          </a:prstGeom>
          <a:solidFill>
            <a:srgbClr val="D814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p:cNvSpPr txBox="1"/>
          <p:nvPr/>
        </p:nvSpPr>
        <p:spPr>
          <a:xfrm>
            <a:off x="8204835" y="1062153"/>
            <a:ext cx="3811905" cy="521970"/>
          </a:xfrm>
          <a:prstGeom prst="rect">
            <a:avLst/>
          </a:prstGeom>
          <a:noFill/>
        </p:spPr>
        <p:txBody>
          <a:bodyPr wrap="square" rtlCol="0">
            <a:spAutoFit/>
          </a:bodyPr>
          <a:lstStyle/>
          <a:p>
            <a:r>
              <a:rPr lang="zh-CN" altLang="en-US" sz="2800" b="1" dirty="0"/>
              <a:t>高放废物大量产生</a:t>
            </a:r>
          </a:p>
        </p:txBody>
      </p:sp>
      <p:pic>
        <p:nvPicPr>
          <p:cNvPr id="13" name="Picture 6" descr="nuclear-fuel-cycle (1)">
            <a:extLst>
              <a:ext uri="{FF2B5EF4-FFF2-40B4-BE49-F238E27FC236}">
                <a16:creationId xmlns="" xmlns:a16="http://schemas.microsoft.com/office/drawing/2014/main" id="{CF8133EC-7452-4336-9D73-6744785D1BBF}"/>
              </a:ext>
            </a:extLst>
          </p:cNvPr>
          <p:cNvPicPr>
            <a:picLocks noChangeAspect="1" noChangeArrowheads="1"/>
          </p:cNvPicPr>
          <p:nvPr/>
        </p:nvPicPr>
        <p:blipFill>
          <a:blip r:embed="rId7" cstate="print">
            <a:clrChange>
              <a:clrFrom>
                <a:srgbClr val="FFFFFF"/>
              </a:clrFrom>
              <a:clrTo>
                <a:srgbClr val="FFFFFF">
                  <a:alpha val="0"/>
                </a:srgbClr>
              </a:clrTo>
            </a:clrChange>
            <a:lum contrast="12000"/>
            <a:extLst>
              <a:ext uri="{28A0092B-C50C-407E-A947-70E740481C1C}">
                <a14:useLocalDpi xmlns:a14="http://schemas.microsoft.com/office/drawing/2010/main" val="0"/>
              </a:ext>
            </a:extLst>
          </a:blip>
          <a:srcRect/>
          <a:stretch>
            <a:fillRect/>
          </a:stretch>
        </p:blipFill>
        <p:spPr bwMode="auto">
          <a:xfrm>
            <a:off x="3373504" y="1581493"/>
            <a:ext cx="4664961" cy="4343225"/>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92013352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接连接符 5"/>
          <p:cNvCxnSpPr/>
          <p:nvPr/>
        </p:nvCxnSpPr>
        <p:spPr>
          <a:xfrm>
            <a:off x="3688080" y="589280"/>
            <a:ext cx="8494395" cy="0"/>
          </a:xfrm>
          <a:prstGeom prst="line">
            <a:avLst/>
          </a:prstGeom>
          <a:ln w="34925" cap="rnd">
            <a:solidFill>
              <a:srgbClr val="D8142F"/>
            </a:solidFill>
            <a:headEnd type="none"/>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622935" y="196850"/>
            <a:ext cx="3065145" cy="521970"/>
          </a:xfrm>
          <a:prstGeom prst="rect">
            <a:avLst/>
          </a:prstGeom>
          <a:noFill/>
        </p:spPr>
        <p:txBody>
          <a:bodyPr wrap="square" rtlCol="0" anchor="t">
            <a:spAutoFit/>
          </a:bodyPr>
          <a:lstStyle/>
          <a:p>
            <a:r>
              <a:rPr lang="zh-CN" altLang="en-US" sz="2800" b="1" smtClean="0">
                <a:gradFill>
                  <a:gsLst>
                    <a:gs pos="100000">
                      <a:srgbClr val="12153D"/>
                    </a:gs>
                    <a:gs pos="54000">
                      <a:srgbClr val="092357"/>
                    </a:gs>
                    <a:gs pos="39000">
                      <a:srgbClr val="0070C0"/>
                    </a:gs>
                  </a:gsLst>
                  <a:lin ang="5340000" scaled="0"/>
                </a:gradFill>
                <a:latin typeface="微软雅黑" panose="020B0503020204020204" pitchFamily="34" charset="-122"/>
                <a:ea typeface="微软雅黑" panose="020B0503020204020204" pitchFamily="34" charset="-122"/>
                <a:sym typeface="+mn-ea"/>
              </a:rPr>
              <a:t>裂变废物处置</a:t>
            </a:r>
            <a:endParaRPr lang="zh-CN" altLang="en-US" sz="2800" b="1">
              <a:gradFill>
                <a:gsLst>
                  <a:gs pos="100000">
                    <a:srgbClr val="12153D"/>
                  </a:gs>
                  <a:gs pos="54000">
                    <a:srgbClr val="092357"/>
                  </a:gs>
                  <a:gs pos="39000">
                    <a:srgbClr val="0070C0"/>
                  </a:gs>
                </a:gsLst>
                <a:lin ang="5340000" scaled="0"/>
              </a:gradFill>
              <a:latin typeface="微软雅黑" panose="020B0503020204020204" pitchFamily="34" charset="-122"/>
              <a:ea typeface="微软雅黑" panose="020B0503020204020204" pitchFamily="34" charset="-122"/>
              <a:sym typeface="+mn-ea"/>
            </a:endParaRPr>
          </a:p>
        </p:txBody>
      </p:sp>
      <p:grpSp>
        <p:nvGrpSpPr>
          <p:cNvPr id="37" name="组合 36"/>
          <p:cNvGrpSpPr/>
          <p:nvPr/>
        </p:nvGrpSpPr>
        <p:grpSpPr>
          <a:xfrm>
            <a:off x="1638935" y="1826895"/>
            <a:ext cx="3452636" cy="4061460"/>
            <a:chOff x="1140" y="3580"/>
            <a:chExt cx="5815" cy="6840"/>
          </a:xfrm>
        </p:grpSpPr>
        <p:sp>
          <p:nvSpPr>
            <p:cNvPr id="25" name="Line 24"/>
            <p:cNvSpPr>
              <a:spLocks noChangeShapeType="1"/>
            </p:cNvSpPr>
            <p:nvPr/>
          </p:nvSpPr>
          <p:spPr bwMode="auto">
            <a:xfrm>
              <a:off x="1620" y="4420"/>
              <a:ext cx="360" cy="0"/>
            </a:xfrm>
            <a:prstGeom prst="line">
              <a:avLst/>
            </a:prstGeom>
            <a:noFill/>
            <a:ln w="15875">
              <a:solidFill>
                <a:srgbClr val="FF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6" name="Line 25"/>
            <p:cNvSpPr>
              <a:spLocks noChangeShapeType="1"/>
            </p:cNvSpPr>
            <p:nvPr/>
          </p:nvSpPr>
          <p:spPr bwMode="auto">
            <a:xfrm>
              <a:off x="1628" y="8500"/>
              <a:ext cx="360" cy="0"/>
            </a:xfrm>
            <a:prstGeom prst="line">
              <a:avLst/>
            </a:prstGeom>
            <a:noFill/>
            <a:ln w="15875">
              <a:solidFill>
                <a:srgbClr val="FF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7" name="Text Box 26"/>
            <p:cNvSpPr txBox="1">
              <a:spLocks noChangeArrowheads="1"/>
            </p:cNvSpPr>
            <p:nvPr/>
          </p:nvSpPr>
          <p:spPr bwMode="auto">
            <a:xfrm>
              <a:off x="1140" y="6130"/>
              <a:ext cx="1200" cy="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200">
                  <a:latin typeface="微软雅黑" panose="020B0503020204020204" pitchFamily="34" charset="-122"/>
                  <a:ea typeface="微软雅黑" panose="020B0503020204020204" pitchFamily="34" charset="-122"/>
                  <a:cs typeface="微软雅黑" panose="020B0503020204020204" pitchFamily="34" charset="-122"/>
                </a:rPr>
                <a:t>500</a:t>
              </a:r>
            </a:p>
            <a:p>
              <a:pPr algn="ctr" eaLnBrk="1" hangingPunct="1"/>
              <a:r>
                <a:rPr lang="zh-CN" altLang="en-US" sz="1200">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200">
                  <a:latin typeface="微软雅黑" panose="020B0503020204020204" pitchFamily="34" charset="-122"/>
                  <a:ea typeface="微软雅黑" panose="020B0503020204020204" pitchFamily="34" charset="-122"/>
                  <a:cs typeface="微软雅黑" panose="020B0503020204020204" pitchFamily="34" charset="-122"/>
                </a:rPr>
                <a:t>1000m</a:t>
              </a:r>
            </a:p>
          </p:txBody>
        </p:sp>
        <p:sp>
          <p:nvSpPr>
            <p:cNvPr id="28" name="Line 29"/>
            <p:cNvSpPr>
              <a:spLocks noChangeShapeType="1"/>
            </p:cNvSpPr>
            <p:nvPr/>
          </p:nvSpPr>
          <p:spPr bwMode="auto">
            <a:xfrm>
              <a:off x="1808" y="7300"/>
              <a:ext cx="0" cy="1200"/>
            </a:xfrm>
            <a:prstGeom prst="line">
              <a:avLst/>
            </a:prstGeom>
            <a:noFill/>
            <a:ln w="22225">
              <a:solidFill>
                <a:srgbClr val="FF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9" name="Line 30"/>
            <p:cNvSpPr>
              <a:spLocks noChangeShapeType="1"/>
            </p:cNvSpPr>
            <p:nvPr/>
          </p:nvSpPr>
          <p:spPr bwMode="auto">
            <a:xfrm flipV="1">
              <a:off x="1793" y="4420"/>
              <a:ext cx="0" cy="1560"/>
            </a:xfrm>
            <a:prstGeom prst="line">
              <a:avLst/>
            </a:prstGeom>
            <a:noFill/>
            <a:ln w="22225">
              <a:solidFill>
                <a:srgbClr val="FF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pic>
          <p:nvPicPr>
            <p:cNvPr id="30" name="Picture 5" descr="000000"/>
            <p:cNvPicPr>
              <a:picLocks noChangeAspect="1" noChangeArrowheads="1"/>
            </p:cNvPicPr>
            <p:nvPr/>
          </p:nvPicPr>
          <p:blipFill>
            <a:blip r:embed="rId4">
              <a:clrChange>
                <a:clrFrom>
                  <a:srgbClr val="FFFFFF">
                    <a:alpha val="100000"/>
                  </a:srgbClr>
                </a:clrFrom>
                <a:clrTo>
                  <a:srgbClr val="FFFFFF">
                    <a:alpha val="100000"/>
                    <a:alpha val="0"/>
                  </a:srgbClr>
                </a:clrTo>
              </a:clrChange>
              <a:lum bright="-6000" contrast="18000"/>
              <a:extLst>
                <a:ext uri="{28A0092B-C50C-407E-A947-70E740481C1C}">
                  <a14:useLocalDpi xmlns:a14="http://schemas.microsoft.com/office/drawing/2010/main" val="0"/>
                </a:ext>
              </a:extLst>
            </a:blip>
            <a:srcRect l="14485" t="3284" r="4036"/>
            <a:stretch>
              <a:fillRect/>
            </a:stretch>
          </p:blipFill>
          <p:spPr bwMode="auto">
            <a:xfrm>
              <a:off x="2098" y="3580"/>
              <a:ext cx="4858" cy="6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 name="组合 37"/>
          <p:cNvGrpSpPr/>
          <p:nvPr/>
        </p:nvGrpSpPr>
        <p:grpSpPr>
          <a:xfrm>
            <a:off x="6772491" y="1965750"/>
            <a:ext cx="4176497" cy="3858470"/>
            <a:chOff x="9426" y="4111"/>
            <a:chExt cx="6577" cy="6076"/>
          </a:xfrm>
        </p:grpSpPr>
        <p:pic>
          <p:nvPicPr>
            <p:cNvPr id="5" name="Picture 4" descr="12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59" y="4887"/>
              <a:ext cx="4320" cy="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 Box 7"/>
            <p:cNvSpPr txBox="1">
              <a:spLocks noChangeArrowheads="1"/>
            </p:cNvSpPr>
            <p:nvPr/>
          </p:nvSpPr>
          <p:spPr bwMode="auto">
            <a:xfrm rot="19723537">
              <a:off x="11816" y="8295"/>
              <a:ext cx="2000" cy="580"/>
            </a:xfrm>
            <a:prstGeom prst="rect">
              <a:avLst/>
            </a:prstGeom>
            <a:noFill/>
            <a:ln w="9525">
              <a:noFill/>
              <a:miter lim="800000"/>
            </a:ln>
            <a:effectLst/>
          </p:spPr>
          <p:txBody>
            <a:bodyPr>
              <a:spAutoFit/>
            </a:bodyPr>
            <a:lstStyle/>
            <a:p>
              <a:pPr algn="l">
                <a:spcBef>
                  <a:spcPct val="50000"/>
                </a:spcBef>
                <a:defRPr/>
              </a:pPr>
              <a:r>
                <a:rPr lang="zh-CN" altLang="en-US" b="1" kern="0">
                  <a:solidFill>
                    <a:srgbClr val="D8142F"/>
                  </a:solidFill>
                  <a:latin typeface="+mn-ea"/>
                  <a:ea typeface="+mn-ea"/>
                </a:rPr>
                <a:t>天然屏障</a:t>
              </a:r>
            </a:p>
          </p:txBody>
        </p:sp>
        <p:sp>
          <p:nvSpPr>
            <p:cNvPr id="7" name="Text Box 8"/>
            <p:cNvSpPr txBox="1">
              <a:spLocks noChangeArrowheads="1"/>
            </p:cNvSpPr>
            <p:nvPr/>
          </p:nvSpPr>
          <p:spPr bwMode="auto">
            <a:xfrm rot="1758476">
              <a:off x="9426" y="8179"/>
              <a:ext cx="2500" cy="1017"/>
            </a:xfrm>
            <a:prstGeom prst="rect">
              <a:avLst/>
            </a:prstGeom>
            <a:noFill/>
            <a:ln w="9525">
              <a:noFill/>
              <a:miter lim="800000"/>
            </a:ln>
            <a:effectLst/>
          </p:spPr>
          <p:txBody>
            <a:bodyPr>
              <a:spAutoFit/>
            </a:bodyPr>
            <a:lstStyle/>
            <a:p>
              <a:pPr algn="l">
                <a:spcBef>
                  <a:spcPct val="50000"/>
                </a:spcBef>
                <a:defRPr/>
              </a:pPr>
              <a:r>
                <a:rPr lang="zh-CN" altLang="en-US" b="1" kern="0">
                  <a:solidFill>
                    <a:srgbClr val="003071"/>
                  </a:solidFill>
                  <a:latin typeface="+mn-ea"/>
                  <a:ea typeface="+mn-ea"/>
                </a:rPr>
                <a:t>天然地质体（花岗岩）</a:t>
              </a:r>
            </a:p>
          </p:txBody>
        </p:sp>
        <p:grpSp>
          <p:nvGrpSpPr>
            <p:cNvPr id="9" name="Group 9"/>
            <p:cNvGrpSpPr/>
            <p:nvPr/>
          </p:nvGrpSpPr>
          <p:grpSpPr bwMode="auto">
            <a:xfrm>
              <a:off x="12291" y="4111"/>
              <a:ext cx="2908" cy="1214"/>
              <a:chOff x="3600" y="1236"/>
              <a:chExt cx="1960" cy="444"/>
            </a:xfrm>
          </p:grpSpPr>
          <p:sp>
            <p:nvSpPr>
              <p:cNvPr id="11" name="Text Box 10"/>
              <p:cNvSpPr txBox="1">
                <a:spLocks noChangeArrowheads="1"/>
              </p:cNvSpPr>
              <p:nvPr/>
            </p:nvSpPr>
            <p:spPr bwMode="auto">
              <a:xfrm>
                <a:off x="4034" y="1236"/>
                <a:ext cx="1526" cy="213"/>
              </a:xfrm>
              <a:prstGeom prst="rect">
                <a:avLst/>
              </a:prstGeom>
              <a:noFill/>
              <a:ln w="9525">
                <a:noFill/>
                <a:miter lim="800000"/>
              </a:ln>
              <a:effectLst/>
            </p:spPr>
            <p:txBody>
              <a:bodyPr>
                <a:spAutoFit/>
              </a:bodyPr>
              <a:lstStyle/>
              <a:p>
                <a:pPr algn="l">
                  <a:spcBef>
                    <a:spcPct val="50000"/>
                  </a:spcBef>
                  <a:defRPr/>
                </a:pPr>
                <a:r>
                  <a:rPr lang="zh-CN" altLang="en-US" b="1" kern="0">
                    <a:solidFill>
                      <a:srgbClr val="003071"/>
                    </a:solidFill>
                    <a:latin typeface="+mn-ea"/>
                    <a:ea typeface="+mn-ea"/>
                  </a:rPr>
                  <a:t>废物固化体</a:t>
                </a:r>
              </a:p>
            </p:txBody>
          </p:sp>
          <p:grpSp>
            <p:nvGrpSpPr>
              <p:cNvPr id="12" name="Group 11"/>
              <p:cNvGrpSpPr/>
              <p:nvPr/>
            </p:nvGrpSpPr>
            <p:grpSpPr bwMode="auto">
              <a:xfrm>
                <a:off x="3600" y="1440"/>
                <a:ext cx="1695" cy="240"/>
                <a:chOff x="3408" y="1440"/>
                <a:chExt cx="1695" cy="240"/>
              </a:xfrm>
            </p:grpSpPr>
            <p:sp>
              <p:nvSpPr>
                <p:cNvPr id="13" name="Line 12"/>
                <p:cNvSpPr>
                  <a:spLocks noChangeShapeType="1"/>
                </p:cNvSpPr>
                <p:nvPr/>
              </p:nvSpPr>
              <p:spPr bwMode="auto">
                <a:xfrm flipH="1">
                  <a:off x="3408" y="1440"/>
                  <a:ext cx="540" cy="240"/>
                </a:xfrm>
                <a:prstGeom prst="line">
                  <a:avLst/>
                </a:prstGeom>
                <a:noFill/>
                <a:ln w="9525">
                  <a:solidFill>
                    <a:srgbClr val="FF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 name="Line 13"/>
                <p:cNvSpPr>
                  <a:spLocks noChangeShapeType="1"/>
                </p:cNvSpPr>
                <p:nvPr/>
              </p:nvSpPr>
              <p:spPr bwMode="auto">
                <a:xfrm>
                  <a:off x="3932" y="1441"/>
                  <a:ext cx="1171" cy="0"/>
                </a:xfrm>
                <a:prstGeom prst="line">
                  <a:avLst/>
                </a:prstGeom>
                <a:noFill/>
                <a:ln w="9525">
                  <a:solidFill>
                    <a:srgbClr val="FF0000"/>
                  </a:solidFill>
                  <a:round/>
                </a:ln>
                <a:extLst>
                  <a:ext uri="{909E8E84-426E-40DD-AFC4-6F175D3DCCD1}">
                    <a14:hiddenFill xmlns:a14="http://schemas.microsoft.com/office/drawing/2010/main">
                      <a:noFill/>
                    </a14:hiddenFill>
                  </a:ext>
                </a:extLst>
              </p:spPr>
              <p:txBody>
                <a:bodyPr/>
                <a:lstStyle/>
                <a:p>
                  <a:endParaRPr lang="zh-CN" altLang="en-US"/>
                </a:p>
              </p:txBody>
            </p:sp>
          </p:grpSp>
        </p:grpSp>
        <p:grpSp>
          <p:nvGrpSpPr>
            <p:cNvPr id="15" name="Group 14"/>
            <p:cNvGrpSpPr/>
            <p:nvPr/>
          </p:nvGrpSpPr>
          <p:grpSpPr bwMode="auto">
            <a:xfrm>
              <a:off x="12290" y="5011"/>
              <a:ext cx="2076" cy="1238"/>
              <a:chOff x="3686" y="1563"/>
              <a:chExt cx="996" cy="569"/>
            </a:xfrm>
          </p:grpSpPr>
          <p:sp>
            <p:nvSpPr>
              <p:cNvPr id="16" name="Text Box 15"/>
              <p:cNvSpPr txBox="1">
                <a:spLocks noChangeArrowheads="1"/>
              </p:cNvSpPr>
              <p:nvPr/>
            </p:nvSpPr>
            <p:spPr bwMode="auto">
              <a:xfrm>
                <a:off x="3992" y="1563"/>
                <a:ext cx="690" cy="267"/>
              </a:xfrm>
              <a:prstGeom prst="rect">
                <a:avLst/>
              </a:prstGeom>
              <a:noFill/>
              <a:ln w="9525">
                <a:noFill/>
                <a:miter lim="800000"/>
              </a:ln>
              <a:effectLst/>
            </p:spPr>
            <p:txBody>
              <a:bodyPr wrap="square">
                <a:spAutoFit/>
              </a:bodyPr>
              <a:lstStyle/>
              <a:p>
                <a:pPr algn="l">
                  <a:spcBef>
                    <a:spcPct val="50000"/>
                  </a:spcBef>
                  <a:defRPr/>
                </a:pPr>
                <a:r>
                  <a:rPr lang="zh-CN" altLang="en-US" b="1" kern="0">
                    <a:solidFill>
                      <a:srgbClr val="003071"/>
                    </a:solidFill>
                    <a:latin typeface="+mn-ea"/>
                    <a:ea typeface="+mn-ea"/>
                  </a:rPr>
                  <a:t>废物罐</a:t>
                </a:r>
              </a:p>
            </p:txBody>
          </p:sp>
          <p:grpSp>
            <p:nvGrpSpPr>
              <p:cNvPr id="17" name="Group 16"/>
              <p:cNvGrpSpPr/>
              <p:nvPr/>
            </p:nvGrpSpPr>
            <p:grpSpPr bwMode="auto">
              <a:xfrm>
                <a:off x="3686" y="1824"/>
                <a:ext cx="881" cy="308"/>
                <a:chOff x="3686" y="1824"/>
                <a:chExt cx="881" cy="308"/>
              </a:xfrm>
            </p:grpSpPr>
            <p:sp>
              <p:nvSpPr>
                <p:cNvPr id="18" name="Line 17"/>
                <p:cNvSpPr>
                  <a:spLocks noChangeShapeType="1"/>
                </p:cNvSpPr>
                <p:nvPr/>
              </p:nvSpPr>
              <p:spPr bwMode="auto">
                <a:xfrm flipH="1">
                  <a:off x="3686" y="1824"/>
                  <a:ext cx="378" cy="308"/>
                </a:xfrm>
                <a:prstGeom prst="line">
                  <a:avLst/>
                </a:prstGeom>
                <a:noFill/>
                <a:ln w="9525">
                  <a:solidFill>
                    <a:srgbClr val="FF0000"/>
                  </a:solidFill>
                  <a:round/>
                  <a:tailEnd type="stealth" w="med" len="med"/>
                </a:ln>
                <a:extLst>
                  <a:ext uri="{909E8E84-426E-40DD-AFC4-6F175D3DCCD1}">
                    <a14:hiddenFill xmlns:a14="http://schemas.microsoft.com/office/drawing/2010/main">
                      <a:noFill/>
                    </a14:hiddenFill>
                  </a:ext>
                </a:extLst>
              </p:spPr>
              <p:txBody>
                <a:bodyPr/>
                <a:lstStyle/>
                <a:p>
                  <a:endParaRPr lang="zh-CN" altLang="en-US"/>
                </a:p>
              </p:txBody>
            </p:sp>
            <p:sp>
              <p:nvSpPr>
                <p:cNvPr id="19" name="Line 18"/>
                <p:cNvSpPr>
                  <a:spLocks noChangeShapeType="1"/>
                </p:cNvSpPr>
                <p:nvPr/>
              </p:nvSpPr>
              <p:spPr bwMode="auto">
                <a:xfrm>
                  <a:off x="4063" y="1824"/>
                  <a:ext cx="504" cy="0"/>
                </a:xfrm>
                <a:prstGeom prst="line">
                  <a:avLst/>
                </a:prstGeom>
                <a:noFill/>
                <a:ln w="9525">
                  <a:solidFill>
                    <a:srgbClr val="FF0000"/>
                  </a:solidFill>
                  <a:round/>
                </a:ln>
                <a:extLst>
                  <a:ext uri="{909E8E84-426E-40DD-AFC4-6F175D3DCCD1}">
                    <a14:hiddenFill xmlns:a14="http://schemas.microsoft.com/office/drawing/2010/main">
                      <a:noFill/>
                    </a14:hiddenFill>
                  </a:ext>
                </a:extLst>
              </p:spPr>
              <p:txBody>
                <a:bodyPr/>
                <a:lstStyle/>
                <a:p>
                  <a:endParaRPr lang="zh-CN" altLang="en-US"/>
                </a:p>
              </p:txBody>
            </p:sp>
          </p:grpSp>
        </p:grpSp>
        <p:grpSp>
          <p:nvGrpSpPr>
            <p:cNvPr id="20" name="Group 19"/>
            <p:cNvGrpSpPr/>
            <p:nvPr/>
          </p:nvGrpSpPr>
          <p:grpSpPr bwMode="auto">
            <a:xfrm>
              <a:off x="12291" y="5897"/>
              <a:ext cx="2415" cy="1250"/>
              <a:chOff x="3691" y="1884"/>
              <a:chExt cx="1159" cy="575"/>
            </a:xfrm>
          </p:grpSpPr>
          <p:sp>
            <p:nvSpPr>
              <p:cNvPr id="21" name="Text Box 20"/>
              <p:cNvSpPr txBox="1">
                <a:spLocks noChangeArrowheads="1"/>
              </p:cNvSpPr>
              <p:nvPr/>
            </p:nvSpPr>
            <p:spPr bwMode="auto">
              <a:xfrm>
                <a:off x="4007" y="1884"/>
                <a:ext cx="843" cy="267"/>
              </a:xfrm>
              <a:prstGeom prst="rect">
                <a:avLst/>
              </a:prstGeom>
              <a:noFill/>
              <a:ln w="9525">
                <a:noFill/>
                <a:miter lim="800000"/>
              </a:ln>
              <a:effectLst/>
            </p:spPr>
            <p:txBody>
              <a:bodyPr wrap="square">
                <a:spAutoFit/>
              </a:bodyPr>
              <a:lstStyle/>
              <a:p>
                <a:pPr algn="l">
                  <a:spcBef>
                    <a:spcPct val="50000"/>
                  </a:spcBef>
                  <a:defRPr/>
                </a:pPr>
                <a:r>
                  <a:rPr lang="zh-CN" altLang="en-US" b="1" kern="0">
                    <a:solidFill>
                      <a:srgbClr val="003071"/>
                    </a:solidFill>
                    <a:latin typeface="+mn-ea"/>
                    <a:ea typeface="+mn-ea"/>
                  </a:rPr>
                  <a:t>缓冲材料</a:t>
                </a:r>
              </a:p>
            </p:txBody>
          </p:sp>
          <p:grpSp>
            <p:nvGrpSpPr>
              <p:cNvPr id="22" name="Group 21"/>
              <p:cNvGrpSpPr/>
              <p:nvPr/>
            </p:nvGrpSpPr>
            <p:grpSpPr bwMode="auto">
              <a:xfrm>
                <a:off x="3691" y="2151"/>
                <a:ext cx="1063" cy="308"/>
                <a:chOff x="3696" y="2151"/>
                <a:chExt cx="1063" cy="308"/>
              </a:xfrm>
            </p:grpSpPr>
            <p:sp>
              <p:nvSpPr>
                <p:cNvPr id="23" name="Line 22"/>
                <p:cNvSpPr>
                  <a:spLocks noChangeShapeType="1"/>
                </p:cNvSpPr>
                <p:nvPr/>
              </p:nvSpPr>
              <p:spPr bwMode="auto">
                <a:xfrm flipH="1">
                  <a:off x="3696" y="2153"/>
                  <a:ext cx="384" cy="306"/>
                </a:xfrm>
                <a:prstGeom prst="line">
                  <a:avLst/>
                </a:prstGeom>
                <a:noFill/>
                <a:ln w="9525">
                  <a:solidFill>
                    <a:srgbClr val="FF0000"/>
                  </a:solidFill>
                  <a:round/>
                  <a:tailEnd type="stealth" w="med" len="med"/>
                </a:ln>
                <a:extLst>
                  <a:ext uri="{909E8E84-426E-40DD-AFC4-6F175D3DCCD1}">
                    <a14:hiddenFill xmlns:a14="http://schemas.microsoft.com/office/drawing/2010/main">
                      <a:noFill/>
                    </a14:hiddenFill>
                  </a:ext>
                </a:extLst>
              </p:spPr>
              <p:txBody>
                <a:bodyPr/>
                <a:lstStyle/>
                <a:p>
                  <a:endParaRPr lang="zh-CN" altLang="en-US"/>
                </a:p>
              </p:txBody>
            </p:sp>
            <p:sp>
              <p:nvSpPr>
                <p:cNvPr id="24" name="Line 23"/>
                <p:cNvSpPr>
                  <a:spLocks noChangeShapeType="1"/>
                </p:cNvSpPr>
                <p:nvPr/>
              </p:nvSpPr>
              <p:spPr bwMode="auto">
                <a:xfrm flipV="1">
                  <a:off x="4073" y="2151"/>
                  <a:ext cx="686" cy="2"/>
                </a:xfrm>
                <a:prstGeom prst="line">
                  <a:avLst/>
                </a:prstGeom>
                <a:noFill/>
                <a:ln w="9525">
                  <a:solidFill>
                    <a:srgbClr val="FF0000"/>
                  </a:solidFill>
                  <a:round/>
                </a:ln>
                <a:extLst>
                  <a:ext uri="{909E8E84-426E-40DD-AFC4-6F175D3DCCD1}">
                    <a14:hiddenFill xmlns:a14="http://schemas.microsoft.com/office/drawing/2010/main">
                      <a:noFill/>
                    </a14:hiddenFill>
                  </a:ext>
                </a:extLst>
              </p:spPr>
              <p:txBody>
                <a:bodyPr/>
                <a:lstStyle/>
                <a:p>
                  <a:endParaRPr lang="zh-CN" altLang="en-US"/>
                </a:p>
              </p:txBody>
            </p:sp>
          </p:grpSp>
        </p:grpSp>
        <p:sp>
          <p:nvSpPr>
            <p:cNvPr id="31" name="AutoShape 27"/>
            <p:cNvSpPr/>
            <p:nvPr/>
          </p:nvSpPr>
          <p:spPr bwMode="auto">
            <a:xfrm>
              <a:off x="14976" y="4340"/>
              <a:ext cx="300" cy="2090"/>
            </a:xfrm>
            <a:prstGeom prst="rightBrace">
              <a:avLst>
                <a:gd name="adj1" fmla="val 55572"/>
                <a:gd name="adj2" fmla="val 50000"/>
              </a:avLst>
            </a:prstGeom>
            <a:noFill/>
            <a:ln w="19050">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2" name="Text Box 28"/>
            <p:cNvSpPr txBox="1">
              <a:spLocks noChangeArrowheads="1"/>
            </p:cNvSpPr>
            <p:nvPr/>
          </p:nvSpPr>
          <p:spPr bwMode="auto">
            <a:xfrm>
              <a:off x="15276" y="4577"/>
              <a:ext cx="728" cy="1673"/>
            </a:xfrm>
            <a:prstGeom prst="rect">
              <a:avLst/>
            </a:prstGeom>
            <a:noFill/>
            <a:ln w="9525">
              <a:noFill/>
              <a:miter lim="800000"/>
            </a:ln>
            <a:effectLst/>
          </p:spPr>
          <p:txBody>
            <a:bodyPr vert="eaVert">
              <a:spAutoFit/>
            </a:bodyPr>
            <a:lstStyle/>
            <a:p>
              <a:pPr algn="l">
                <a:spcBef>
                  <a:spcPct val="50000"/>
                </a:spcBef>
                <a:defRPr/>
              </a:pPr>
              <a:r>
                <a:rPr lang="zh-CN" altLang="en-US" b="1" kern="0" dirty="0">
                  <a:solidFill>
                    <a:srgbClr val="D8142F"/>
                  </a:solidFill>
                  <a:latin typeface="+mn-ea"/>
                  <a:ea typeface="+mn-ea"/>
                </a:rPr>
                <a:t>人工屏障</a:t>
              </a:r>
            </a:p>
          </p:txBody>
        </p:sp>
      </p:grpSp>
      <p:sp>
        <p:nvSpPr>
          <p:cNvPr id="36" name="文本框 35"/>
          <p:cNvSpPr txBox="1"/>
          <p:nvPr/>
        </p:nvSpPr>
        <p:spPr>
          <a:xfrm>
            <a:off x="4404995" y="5879465"/>
            <a:ext cx="3401060" cy="368300"/>
          </a:xfrm>
          <a:prstGeom prst="rect">
            <a:avLst/>
          </a:prstGeom>
          <a:noFill/>
        </p:spPr>
        <p:txBody>
          <a:bodyPr wrap="none" rtlCol="0" anchor="t">
            <a:spAutoFit/>
          </a:bodyPr>
          <a:lstStyle/>
          <a:p>
            <a:r>
              <a:rPr lang="zh-CN" altLang="en-US" b="1" kern="0" dirty="0">
                <a:solidFill>
                  <a:srgbClr val="003071"/>
                </a:solidFill>
                <a:latin typeface="+mn-ea"/>
                <a:sym typeface="+mn-ea"/>
              </a:rPr>
              <a:t>高放废物深地质处置库概念模型</a:t>
            </a:r>
          </a:p>
        </p:txBody>
      </p:sp>
      <p:sp>
        <p:nvSpPr>
          <p:cNvPr id="39" name="文本框 38"/>
          <p:cNvSpPr txBox="1"/>
          <p:nvPr/>
        </p:nvSpPr>
        <p:spPr>
          <a:xfrm>
            <a:off x="639445" y="1099820"/>
            <a:ext cx="11469807" cy="430887"/>
          </a:xfrm>
          <a:prstGeom prst="rect">
            <a:avLst/>
          </a:prstGeom>
          <a:noFill/>
        </p:spPr>
        <p:txBody>
          <a:bodyPr wrap="none" rtlCol="0" anchor="t">
            <a:spAutoFit/>
          </a:bodyPr>
          <a:lstStyle/>
          <a:p>
            <a:r>
              <a:rPr lang="zh-CN" altLang="en-US" sz="2200" kern="1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sym typeface="+mn-ea"/>
              </a:rPr>
              <a:t>目前，</a:t>
            </a:r>
            <a:r>
              <a:rPr lang="zh-CN" altLang="zh-CN" sz="2200" kern="1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sym typeface="+mn-ea"/>
              </a:rPr>
              <a:t>对于高放废物的安全处置，国际上普遍接受的、唯一可行的处置方式是</a:t>
            </a:r>
            <a:r>
              <a:rPr lang="zh-CN" altLang="zh-CN" sz="2200" b="1"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sym typeface="+mn-ea"/>
              </a:rPr>
              <a:t>深地质处置</a:t>
            </a:r>
            <a:r>
              <a:rPr lang="zh-CN" altLang="en-US" sz="2200" kern="100" dirty="0">
                <a:latin typeface="微软雅黑" panose="020B0503020204020204" pitchFamily="34" charset="-122"/>
                <a:ea typeface="微软雅黑" panose="020B0503020204020204" pitchFamily="34" charset="-122"/>
                <a:cs typeface="Times New Roman" panose="02020603050405020304" pitchFamily="18" charset="0"/>
                <a:sym typeface="+mn-ea"/>
              </a:rPr>
              <a:t>。</a:t>
            </a:r>
          </a:p>
        </p:txBody>
      </p:sp>
      <p:cxnSp>
        <p:nvCxnSpPr>
          <p:cNvPr id="46" name="直接连接符 45"/>
          <p:cNvCxnSpPr/>
          <p:nvPr/>
        </p:nvCxnSpPr>
        <p:spPr>
          <a:xfrm>
            <a:off x="734060" y="1677035"/>
            <a:ext cx="10664825" cy="0"/>
          </a:xfrm>
          <a:prstGeom prst="line">
            <a:avLst/>
          </a:prstGeom>
          <a:ln>
            <a:solidFill>
              <a:srgbClr val="D8142F"/>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a:off x="792480" y="6289675"/>
            <a:ext cx="10664825" cy="0"/>
          </a:xfrm>
          <a:prstGeom prst="line">
            <a:avLst/>
          </a:prstGeom>
          <a:ln>
            <a:solidFill>
              <a:srgbClr val="D8142F"/>
            </a:solidFill>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64667835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关于我</a:t>
            </a:r>
            <a:endParaRPr lang="zh-CN" altLang="en-US"/>
          </a:p>
        </p:txBody>
      </p:sp>
      <p:sp>
        <p:nvSpPr>
          <p:cNvPr id="3" name="内容占位符 2"/>
          <p:cNvSpPr>
            <a:spLocks noGrp="1"/>
          </p:cNvSpPr>
          <p:nvPr>
            <p:ph idx="1"/>
          </p:nvPr>
        </p:nvSpPr>
        <p:spPr/>
        <p:txBody>
          <a:bodyPr/>
          <a:lstStyle/>
          <a:p>
            <a:r>
              <a:rPr lang="zh-CN" altLang="en-US" smtClean="0"/>
              <a:t>姓名：刘涛</a:t>
            </a:r>
            <a:endParaRPr lang="en-US" altLang="zh-CN" smtClean="0"/>
          </a:p>
          <a:p>
            <a:r>
              <a:rPr lang="zh-CN" altLang="en-US" smtClean="0"/>
              <a:t>博士专业：动力工程及工程热物理</a:t>
            </a:r>
            <a:endParaRPr lang="en-US" altLang="zh-CN" smtClean="0"/>
          </a:p>
          <a:p>
            <a:r>
              <a:rPr lang="zh-CN" altLang="en-US" smtClean="0"/>
              <a:t>手机号：</a:t>
            </a:r>
            <a:r>
              <a:rPr lang="en-US" altLang="zh-CN" smtClean="0"/>
              <a:t>15508050992</a:t>
            </a:r>
          </a:p>
          <a:p>
            <a:r>
              <a:rPr lang="zh-CN" altLang="en-US" smtClean="0"/>
              <a:t>邮箱：</a:t>
            </a:r>
            <a:r>
              <a:rPr lang="en-US" altLang="zh-CN" smtClean="0">
                <a:hlinkClick r:id="rId2"/>
              </a:rPr>
              <a:t>swust_lt@sina.com</a:t>
            </a:r>
            <a:endParaRPr lang="en-US" altLang="zh-CN" smtClean="0"/>
          </a:p>
          <a:p>
            <a:r>
              <a:rPr lang="zh-CN" altLang="en-US" smtClean="0"/>
              <a:t>研究领域</a:t>
            </a:r>
            <a:endParaRPr lang="en-US" altLang="zh-CN" smtClean="0"/>
          </a:p>
          <a:p>
            <a:pPr lvl="1"/>
            <a:r>
              <a:rPr lang="zh-CN" altLang="en-US" smtClean="0"/>
              <a:t>数值模拟、热物理实验即数据分析处理、高性能计算</a:t>
            </a:r>
            <a:endParaRPr lang="en-US" altLang="zh-CN" smtClean="0"/>
          </a:p>
          <a:p>
            <a:pPr lvl="1"/>
            <a:r>
              <a:rPr lang="zh-CN" altLang="en-US" smtClean="0"/>
              <a:t>程序设计、计算机应用等等</a:t>
            </a:r>
            <a:endParaRPr lang="en-US" altLang="zh-CN" smtClean="0"/>
          </a:p>
          <a:p>
            <a:r>
              <a:rPr lang="zh-CN" altLang="en-US" smtClean="0"/>
              <a:t>所属学科</a:t>
            </a:r>
            <a:r>
              <a:rPr lang="en-US" altLang="zh-CN" smtClean="0"/>
              <a:t>/</a:t>
            </a:r>
            <a:r>
              <a:rPr lang="zh-CN" altLang="en-US" smtClean="0"/>
              <a:t>团队：科学计算与软件工程学科</a:t>
            </a:r>
            <a:r>
              <a:rPr lang="en-US" altLang="zh-CN" smtClean="0"/>
              <a:t>/</a:t>
            </a:r>
            <a:r>
              <a:rPr lang="zh-CN" altLang="en-US" smtClean="0"/>
              <a:t>高性能计算团队</a:t>
            </a:r>
            <a:endParaRPr lang="en-US" altLang="zh-CN" smtClean="0"/>
          </a:p>
          <a:p>
            <a:endParaRPr lang="zh-CN" altLang="en-US"/>
          </a:p>
        </p:txBody>
      </p:sp>
    </p:spTree>
    <p:extLst>
      <p:ext uri="{BB962C8B-B14F-4D97-AF65-F5344CB8AC3E}">
        <p14:creationId xmlns:p14="http://schemas.microsoft.com/office/powerpoint/2010/main" val="178861784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德国地下核废物处置实验室</a:t>
            </a:r>
            <a:r>
              <a:rPr lang="en-US" altLang="zh-CN" smtClean="0"/>
              <a:t>-KONRAD</a:t>
            </a:r>
            <a:endParaRPr lang="zh-CN" altLang="en-US"/>
          </a:p>
        </p:txBody>
      </p:sp>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2056" y="1243584"/>
            <a:ext cx="4443984" cy="2660904"/>
          </a:xfrm>
          <a:prstGeom prst="rect">
            <a:avLst/>
          </a:prstGeom>
        </p:spPr>
      </p:pic>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2056" y="3984466"/>
            <a:ext cx="4524212" cy="2708942"/>
          </a:xfrm>
          <a:prstGeom prst="rect">
            <a:avLst/>
          </a:prstGeom>
        </p:spPr>
      </p:pic>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56268" y="1440611"/>
            <a:ext cx="2739614" cy="4575438"/>
          </a:xfrm>
          <a:prstGeom prst="rect">
            <a:avLst/>
          </a:prstGeom>
        </p:spPr>
      </p:pic>
      <p:pic>
        <p:nvPicPr>
          <p:cNvPr id="7" name="图片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576110" y="1465725"/>
            <a:ext cx="2701746" cy="4512196"/>
          </a:xfrm>
          <a:prstGeom prst="rect">
            <a:avLst/>
          </a:prstGeom>
        </p:spPr>
      </p:pic>
      <p:pic>
        <p:nvPicPr>
          <p:cNvPr id="8" name="图片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676040" y="1465725"/>
            <a:ext cx="7669299" cy="4592111"/>
          </a:xfrm>
          <a:prstGeom prst="rect">
            <a:avLst/>
          </a:prstGeom>
        </p:spPr>
      </p:pic>
    </p:spTree>
    <p:extLst>
      <p:ext uri="{BB962C8B-B14F-4D97-AF65-F5344CB8AC3E}">
        <p14:creationId xmlns:p14="http://schemas.microsoft.com/office/powerpoint/2010/main" val="328772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典型物理现象</a:t>
            </a:r>
            <a:endParaRPr lang="zh-CN" altLang="en-US"/>
          </a:p>
        </p:txBody>
      </p:sp>
      <p:sp>
        <p:nvSpPr>
          <p:cNvPr id="3" name="内容占位符 2"/>
          <p:cNvSpPr>
            <a:spLocks noGrp="1"/>
          </p:cNvSpPr>
          <p:nvPr>
            <p:ph idx="1"/>
          </p:nvPr>
        </p:nvSpPr>
        <p:spPr/>
        <p:txBody>
          <a:bodyPr/>
          <a:lstStyle/>
          <a:p>
            <a:r>
              <a:rPr lang="zh-CN" altLang="zh-CN"/>
              <a:t>大陆漂移假说（</a:t>
            </a:r>
            <a:r>
              <a:rPr lang="en-US" altLang="zh-CN"/>
              <a:t>Theory of Plate Tectonic</a:t>
            </a:r>
            <a:r>
              <a:rPr lang="zh-CN" altLang="zh-CN"/>
              <a:t>）是解释地壳运动和海陆分布、演变的学说</a:t>
            </a:r>
            <a:r>
              <a:rPr lang="zh-CN" altLang="zh-CN" smtClean="0"/>
              <a:t>。</a:t>
            </a:r>
            <a:endParaRPr lang="en-US" altLang="zh-CN" smtClean="0"/>
          </a:p>
          <a:p>
            <a:r>
              <a:rPr lang="en-US" altLang="zh-CN" smtClean="0"/>
              <a:t>1620</a:t>
            </a:r>
            <a:r>
              <a:rPr lang="zh-CN" altLang="zh-CN"/>
              <a:t>年英国人弗兰西斯</a:t>
            </a:r>
            <a:r>
              <a:rPr lang="en-US" altLang="zh-CN"/>
              <a:t>·</a:t>
            </a:r>
            <a:r>
              <a:rPr lang="zh-CN" altLang="zh-CN"/>
              <a:t>培根在他提出了西半球曾经与欧洲和非洲连接的可能性</a:t>
            </a:r>
            <a:r>
              <a:rPr lang="zh-CN" altLang="zh-CN" smtClean="0"/>
              <a:t>。</a:t>
            </a:r>
            <a:endParaRPr lang="en-US" altLang="zh-CN" smtClean="0"/>
          </a:p>
          <a:p>
            <a:r>
              <a:rPr lang="en-US" altLang="zh-CN" smtClean="0"/>
              <a:t>1668</a:t>
            </a:r>
            <a:r>
              <a:rPr lang="zh-CN" altLang="zh-CN"/>
              <a:t>年法国</a:t>
            </a:r>
            <a:r>
              <a:rPr lang="en-US" altLang="zh-CN"/>
              <a:t>R.P.F.</a:t>
            </a:r>
            <a:r>
              <a:rPr lang="zh-CN" altLang="zh-CN"/>
              <a:t>普拉赛认为在大洪水以前﹐美洲与地球的其他部分不是分开的</a:t>
            </a:r>
            <a:r>
              <a:rPr lang="zh-CN" altLang="zh-CN" smtClean="0"/>
              <a:t>。</a:t>
            </a:r>
            <a:endParaRPr lang="en-US" altLang="zh-CN" smtClean="0"/>
          </a:p>
          <a:p>
            <a:r>
              <a:rPr lang="zh-CN" altLang="zh-CN" smtClean="0"/>
              <a:t>到</a:t>
            </a:r>
            <a:r>
              <a:rPr lang="en-US" altLang="zh-CN"/>
              <a:t>19</a:t>
            </a:r>
            <a:r>
              <a:rPr lang="zh-CN" altLang="zh-CN"/>
              <a:t>世纪末﹐奥地利地质学家修斯（</a:t>
            </a:r>
            <a:r>
              <a:rPr lang="en-US" altLang="zh-CN"/>
              <a:t>Eduard Suess</a:t>
            </a:r>
            <a:r>
              <a:rPr lang="zh-CN" altLang="zh-CN"/>
              <a:t>，</a:t>
            </a:r>
            <a:r>
              <a:rPr lang="en-US" altLang="zh-CN"/>
              <a:t>1831</a:t>
            </a:r>
            <a:r>
              <a:rPr lang="zh-CN" altLang="zh-CN"/>
              <a:t>～</a:t>
            </a:r>
            <a:r>
              <a:rPr lang="en-US" altLang="zh-CN"/>
              <a:t>1914</a:t>
            </a:r>
            <a:r>
              <a:rPr lang="zh-CN" altLang="zh-CN"/>
              <a:t>）注意到南半球各大陆上的岩层非常一致，因而将它们拟合成一个单一大陆，称之为冈瓦纳古陆</a:t>
            </a:r>
            <a:r>
              <a:rPr lang="zh-CN" altLang="zh-CN" smtClean="0"/>
              <a:t>。</a:t>
            </a:r>
            <a:endParaRPr lang="en-US" altLang="zh-CN" smtClean="0"/>
          </a:p>
          <a:p>
            <a:r>
              <a:rPr lang="en-US" altLang="zh-CN" smtClean="0"/>
              <a:t>1912</a:t>
            </a:r>
            <a:r>
              <a:rPr lang="zh-CN" altLang="zh-CN"/>
              <a:t>年阿尔弗雷德</a:t>
            </a:r>
            <a:r>
              <a:rPr lang="en-US" altLang="zh-CN"/>
              <a:t>·</a:t>
            </a:r>
            <a:r>
              <a:rPr lang="zh-CN" altLang="zh-CN"/>
              <a:t>魏格纳正式提出了大陆漂移学说，并在</a:t>
            </a:r>
            <a:r>
              <a:rPr lang="en-US" altLang="zh-CN"/>
              <a:t>1915</a:t>
            </a:r>
            <a:r>
              <a:rPr lang="zh-CN" altLang="zh-CN"/>
              <a:t>年发表的《海陆的起源》一书中作了论证</a:t>
            </a:r>
            <a:r>
              <a:rPr lang="zh-CN" altLang="zh-CN" smtClean="0"/>
              <a:t>。</a:t>
            </a:r>
            <a:endParaRPr lang="en-US" altLang="zh-CN" smtClean="0"/>
          </a:p>
          <a:p>
            <a:r>
              <a:rPr lang="zh-CN" altLang="zh-CN" smtClean="0"/>
              <a:t>由于</a:t>
            </a:r>
            <a:r>
              <a:rPr lang="zh-CN" altLang="zh-CN"/>
              <a:t>当时不能更好地解释漂移的机制问题，曾受到地球物理学家的反对</a:t>
            </a:r>
            <a:r>
              <a:rPr lang="zh-CN" altLang="zh-CN" smtClean="0"/>
              <a:t>。</a:t>
            </a:r>
            <a:endParaRPr lang="en-US" altLang="zh-CN" smtClean="0"/>
          </a:p>
          <a:p>
            <a:r>
              <a:rPr lang="en-US" altLang="zh-CN" smtClean="0"/>
              <a:t>20</a:t>
            </a:r>
            <a:r>
              <a:rPr lang="zh-CN" altLang="zh-CN"/>
              <a:t>世纪</a:t>
            </a:r>
            <a:r>
              <a:rPr lang="en-US" altLang="zh-CN"/>
              <a:t>50</a:t>
            </a:r>
            <a:r>
              <a:rPr lang="zh-CN" altLang="zh-CN"/>
              <a:t>年代中期至</a:t>
            </a:r>
            <a:r>
              <a:rPr lang="en-US" altLang="zh-CN"/>
              <a:t>60</a:t>
            </a:r>
            <a:r>
              <a:rPr lang="zh-CN" altLang="zh-CN"/>
              <a:t>年代﹐随着古地磁与地震学﹑宇航观测的发展﹐使一度沉寂的大陆漂移说获得了新生﹐并为板块构造学的发展奠定了基础。</a:t>
            </a:r>
            <a:endParaRPr lang="zh-CN" altLang="en-US"/>
          </a:p>
        </p:txBody>
      </p:sp>
    </p:spTree>
    <p:extLst>
      <p:ext uri="{BB962C8B-B14F-4D97-AF65-F5344CB8AC3E}">
        <p14:creationId xmlns:p14="http://schemas.microsoft.com/office/powerpoint/2010/main" val="399049023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大陆漂移说</a:t>
            </a:r>
            <a:endParaRPr lang="zh-CN" altLang="en-US"/>
          </a:p>
        </p:txBody>
      </p:sp>
      <p:sp>
        <p:nvSpPr>
          <p:cNvPr id="3" name="内容占位符 2"/>
          <p:cNvSpPr>
            <a:spLocks noGrp="1"/>
          </p:cNvSpPr>
          <p:nvPr>
            <p:ph idx="1"/>
          </p:nvPr>
        </p:nvSpPr>
        <p:spPr/>
        <p:txBody>
          <a:bodyPr/>
          <a:lstStyle/>
          <a:p>
            <a:r>
              <a:rPr lang="zh-CN" altLang="zh-CN"/>
              <a:t>现代大地构造学说的发展历程是三部曲：</a:t>
            </a:r>
            <a:r>
              <a:rPr lang="en-US" altLang="zh-CN"/>
              <a:t>“</a:t>
            </a:r>
            <a:r>
              <a:rPr lang="zh-CN" altLang="zh-CN"/>
              <a:t>大陆漂移说－海底扩张说－板块构造说</a:t>
            </a:r>
            <a:r>
              <a:rPr lang="en-US" altLang="zh-CN"/>
              <a:t>”</a:t>
            </a:r>
            <a:r>
              <a:rPr lang="zh-CN" altLang="zh-CN"/>
              <a:t>，三个学说都是基于大陆漂移学说提出的</a:t>
            </a:r>
            <a:r>
              <a:rPr lang="en-US" altLang="zh-CN"/>
              <a:t>“</a:t>
            </a:r>
            <a:r>
              <a:rPr lang="zh-CN" altLang="zh-CN" b="1">
                <a:solidFill>
                  <a:srgbClr val="FF0000"/>
                </a:solidFill>
              </a:rPr>
              <a:t>大陆块漂浮在较重的粘性大洋软流圈上</a:t>
            </a:r>
            <a:r>
              <a:rPr lang="en-US" altLang="zh-CN"/>
              <a:t>”</a:t>
            </a:r>
            <a:r>
              <a:rPr lang="zh-CN" altLang="zh-CN"/>
              <a:t>这一基本出发点</a:t>
            </a:r>
            <a:r>
              <a:rPr lang="zh-CN" altLang="zh-CN" smtClean="0"/>
              <a:t>。</a:t>
            </a:r>
            <a:endParaRPr lang="en-US" altLang="zh-CN" smtClean="0"/>
          </a:p>
          <a:p>
            <a:r>
              <a:rPr lang="zh-CN" altLang="zh-CN" smtClean="0"/>
              <a:t>形象</a:t>
            </a:r>
            <a:r>
              <a:rPr lang="zh-CN" altLang="zh-CN"/>
              <a:t>地比喻：</a:t>
            </a:r>
            <a:r>
              <a:rPr lang="en-US" altLang="zh-CN"/>
              <a:t>“</a:t>
            </a:r>
            <a:r>
              <a:rPr lang="zh-CN" altLang="zh-CN"/>
              <a:t>就好像很多轮船（大陆板块）漂浮在大洋上（大洋软流圈）</a:t>
            </a:r>
            <a:r>
              <a:rPr lang="en-US" altLang="zh-CN"/>
              <a:t>”</a:t>
            </a:r>
            <a:r>
              <a:rPr lang="zh-CN" altLang="zh-CN"/>
              <a:t>。它们的关键不同点是：</a:t>
            </a:r>
            <a:r>
              <a:rPr lang="zh-CN" altLang="zh-CN" b="1">
                <a:solidFill>
                  <a:srgbClr val="FF0000"/>
                </a:solidFill>
              </a:rPr>
              <a:t>大陆漂移说认为轮船能够自己行走，海水是不动的</a:t>
            </a:r>
            <a:r>
              <a:rPr lang="zh-CN" altLang="zh-CN"/>
              <a:t>；</a:t>
            </a:r>
            <a:r>
              <a:rPr lang="zh-CN" altLang="zh-CN" b="1">
                <a:solidFill>
                  <a:srgbClr val="FF0000"/>
                </a:solidFill>
              </a:rPr>
              <a:t>而海底扩张说和板块构造说认为轮船是自己不会行走的，是依靠海水流动（动力源是地幔对流）带动轮船行走</a:t>
            </a:r>
            <a:r>
              <a:rPr lang="zh-CN" altLang="zh-CN"/>
              <a:t>。大陆漂移说之所以遭到后来者的抛弃就是因为其提出的驱动</a:t>
            </a:r>
            <a:r>
              <a:rPr lang="zh-CN" altLang="zh-CN" smtClean="0"/>
              <a:t>轮船</a:t>
            </a:r>
            <a:r>
              <a:rPr lang="zh-CN" altLang="zh-CN"/>
              <a:t>行走的动力机制是错误的</a:t>
            </a:r>
            <a:r>
              <a:rPr lang="zh-CN" altLang="zh-CN" smtClean="0"/>
              <a:t>。</a:t>
            </a:r>
            <a:endParaRPr lang="en-US" altLang="zh-CN" smtClean="0"/>
          </a:p>
          <a:p>
            <a:endParaRPr lang="en-US" altLang="zh-CN"/>
          </a:p>
          <a:p>
            <a:r>
              <a:rPr lang="zh-CN" altLang="zh-CN" b="1">
                <a:solidFill>
                  <a:srgbClr val="0070C0"/>
                </a:solidFill>
              </a:rPr>
              <a:t>地球物理学家经过潜心钻研，给出了与实际完全吻合的模型：简单地说就是板块运移划开洋壳引起岩浆上涌，在陆块后面冒泡，巨大的岩浆热动力推着板块往前。</a:t>
            </a:r>
            <a:endParaRPr lang="zh-CN" altLang="en-US" b="1">
              <a:solidFill>
                <a:srgbClr val="0070C0"/>
              </a:solidFill>
            </a:endParaRPr>
          </a:p>
        </p:txBody>
      </p:sp>
    </p:spTree>
    <p:extLst>
      <p:ext uri="{BB962C8B-B14F-4D97-AF65-F5344CB8AC3E}">
        <p14:creationId xmlns:p14="http://schemas.microsoft.com/office/powerpoint/2010/main" val="45511162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大陆漂移说</a:t>
            </a:r>
            <a:endParaRPr lang="zh-CN" altLang="en-US"/>
          </a:p>
        </p:txBody>
      </p:sp>
      <p:pic>
        <p:nvPicPr>
          <p:cNvPr id="4" name="图片 3"/>
          <p:cNvPicPr/>
          <p:nvPr/>
        </p:nvPicPr>
        <p:blipFill>
          <a:blip r:embed="rId2" cstate="print">
            <a:extLst>
              <a:ext uri="{28A0092B-C50C-407E-A947-70E740481C1C}">
                <a14:useLocalDpi xmlns:a14="http://schemas.microsoft.com/office/drawing/2010/main" val="0"/>
              </a:ext>
            </a:extLst>
          </a:blip>
          <a:stretch>
            <a:fillRect/>
          </a:stretch>
        </p:blipFill>
        <p:spPr>
          <a:xfrm>
            <a:off x="170369" y="1911413"/>
            <a:ext cx="5925630" cy="4096195"/>
          </a:xfrm>
          <a:prstGeom prst="rect">
            <a:avLst/>
          </a:prstGeom>
        </p:spPr>
      </p:pic>
      <p:pic>
        <p:nvPicPr>
          <p:cNvPr id="5" name="图片 4"/>
          <p:cNvPicPr/>
          <p:nvPr/>
        </p:nvPicPr>
        <p:blipFill>
          <a:blip r:embed="rId3" cstate="print">
            <a:extLst>
              <a:ext uri="{28A0092B-C50C-407E-A947-70E740481C1C}">
                <a14:useLocalDpi xmlns:a14="http://schemas.microsoft.com/office/drawing/2010/main" val="0"/>
              </a:ext>
            </a:extLst>
          </a:blip>
          <a:stretch>
            <a:fillRect/>
          </a:stretch>
        </p:blipFill>
        <p:spPr>
          <a:xfrm>
            <a:off x="6265608" y="1911412"/>
            <a:ext cx="5356416" cy="4096195"/>
          </a:xfrm>
          <a:prstGeom prst="rect">
            <a:avLst/>
          </a:prstGeom>
        </p:spPr>
      </p:pic>
    </p:spTree>
    <p:extLst>
      <p:ext uri="{BB962C8B-B14F-4D97-AF65-F5344CB8AC3E}">
        <p14:creationId xmlns:p14="http://schemas.microsoft.com/office/powerpoint/2010/main" val="241212044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典型物理现象</a:t>
            </a:r>
            <a:endParaRPr lang="zh-CN" altLang="en-US"/>
          </a:p>
        </p:txBody>
      </p:sp>
      <p:sp>
        <p:nvSpPr>
          <p:cNvPr id="3" name="内容占位符 2"/>
          <p:cNvSpPr>
            <a:spLocks noGrp="1"/>
          </p:cNvSpPr>
          <p:nvPr>
            <p:ph idx="1"/>
          </p:nvPr>
        </p:nvSpPr>
        <p:spPr/>
        <p:txBody>
          <a:bodyPr>
            <a:normAutofit/>
          </a:bodyPr>
          <a:lstStyle/>
          <a:p>
            <a:r>
              <a:rPr lang="zh-CN" altLang="zh-CN" sz="2000"/>
              <a:t>黑洞是现代广义相对论中，宇宙空间内存在的一种天体。黑洞的引力很大，使得视界内的逃逸速度大于光速。黑洞无法直接观测，但可以借由间接方式得知其存在与质量，并且观测到它对其他事物的影响。</a:t>
            </a:r>
            <a:r>
              <a:rPr lang="en-US" altLang="zh-CN" sz="2000"/>
              <a:t>1916</a:t>
            </a:r>
            <a:r>
              <a:rPr lang="zh-CN" altLang="zh-CN" sz="2000"/>
              <a:t>年，德国天文学家卡尔</a:t>
            </a:r>
            <a:r>
              <a:rPr lang="en-US" altLang="zh-CN" sz="2000"/>
              <a:t>·</a:t>
            </a:r>
            <a:r>
              <a:rPr lang="zh-CN" altLang="zh-CN" sz="2000"/>
              <a:t>史瓦西（</a:t>
            </a:r>
            <a:r>
              <a:rPr lang="en-US" altLang="zh-CN" sz="2000"/>
              <a:t>Karl Schwarzschild</a:t>
            </a:r>
            <a:r>
              <a:rPr lang="zh-CN" altLang="zh-CN" sz="2000"/>
              <a:t>）通过计算得到了</a:t>
            </a:r>
            <a:r>
              <a:rPr lang="en-US" altLang="zh-CN" sz="2000">
                <a:hlinkClick r:id="rId2"/>
              </a:rPr>
              <a:t>爱因斯坦</a:t>
            </a:r>
            <a:r>
              <a:rPr lang="zh-CN" altLang="zh-CN" sz="2000"/>
              <a:t>引力场方程的一个真空解，这个解表明，如果将大量物质集中于空间一点，其周围会产生奇异的现象，即在质点周围存在一个界面</a:t>
            </a:r>
            <a:r>
              <a:rPr lang="en-US" altLang="zh-CN" sz="2000"/>
              <a:t>——“</a:t>
            </a:r>
            <a:r>
              <a:rPr lang="zh-CN" altLang="zh-CN" sz="2000"/>
              <a:t>视界</a:t>
            </a:r>
            <a:r>
              <a:rPr lang="en-US" altLang="zh-CN" sz="2000"/>
              <a:t>”</a:t>
            </a:r>
            <a:r>
              <a:rPr lang="zh-CN" altLang="zh-CN" sz="2000"/>
              <a:t>一旦进入这个界面，即使光也无法逃脱。这种</a:t>
            </a:r>
            <a:r>
              <a:rPr lang="en-US" altLang="zh-CN" sz="2000"/>
              <a:t>“</a:t>
            </a:r>
            <a:r>
              <a:rPr lang="zh-CN" altLang="zh-CN" sz="2000"/>
              <a:t>不可思议的天体</a:t>
            </a:r>
            <a:r>
              <a:rPr lang="en-US" altLang="zh-CN" sz="2000"/>
              <a:t>”</a:t>
            </a:r>
            <a:r>
              <a:rPr lang="zh-CN" altLang="zh-CN" sz="2000"/>
              <a:t>被美国物理学家约翰</a:t>
            </a:r>
            <a:r>
              <a:rPr lang="en-US" altLang="zh-CN" sz="2000"/>
              <a:t>·</a:t>
            </a:r>
            <a:r>
              <a:rPr lang="zh-CN" altLang="zh-CN" sz="2000"/>
              <a:t>阿奇博尔德</a:t>
            </a:r>
            <a:r>
              <a:rPr lang="en-US" altLang="zh-CN" sz="2000"/>
              <a:t>·</a:t>
            </a:r>
            <a:r>
              <a:rPr lang="zh-CN" altLang="zh-CN" sz="2000"/>
              <a:t>惠勒（</a:t>
            </a:r>
            <a:r>
              <a:rPr lang="en-US" altLang="zh-CN" sz="2000"/>
              <a:t>John Archibald Wheeler</a:t>
            </a:r>
            <a:r>
              <a:rPr lang="zh-CN" altLang="zh-CN" sz="2000"/>
              <a:t>）命名为</a:t>
            </a:r>
            <a:r>
              <a:rPr lang="en-US" altLang="zh-CN" sz="2000"/>
              <a:t>“</a:t>
            </a:r>
            <a:r>
              <a:rPr lang="zh-CN" altLang="zh-CN" sz="2000"/>
              <a:t>黑洞</a:t>
            </a:r>
            <a:r>
              <a:rPr lang="en-US" altLang="zh-CN" sz="2000"/>
              <a:t>”</a:t>
            </a:r>
            <a:r>
              <a:rPr lang="zh-CN" altLang="zh-CN" sz="2000" smtClean="0"/>
              <a:t>。</a:t>
            </a:r>
            <a:endParaRPr lang="en-US" altLang="zh-CN" sz="2000" smtClean="0"/>
          </a:p>
          <a:p>
            <a:endParaRPr lang="zh-CN" altLang="zh-CN" sz="2000"/>
          </a:p>
          <a:p>
            <a:r>
              <a:rPr lang="zh-CN" altLang="zh-CN" sz="2000"/>
              <a:t>白洞是一个强引力源，其外部引力性质均与黑洞相同，白洞可以把它周围的物质吸积到边界上形成物质层。白洞理论主要可用来解释一些高能天体现象。白洞是宇宙中的喷射源，可以向外部区域提供物质和能量，但不能吸收外部区域的任何物质和辐射，所以白洞是一个只发射、不吸收的特殊宇宙天体，与黑洞正好相反。</a:t>
            </a:r>
          </a:p>
          <a:p>
            <a:endParaRPr lang="zh-CN" altLang="en-US" sz="2000"/>
          </a:p>
        </p:txBody>
      </p:sp>
    </p:spTree>
    <p:extLst>
      <p:ext uri="{BB962C8B-B14F-4D97-AF65-F5344CB8AC3E}">
        <p14:creationId xmlns:p14="http://schemas.microsoft.com/office/powerpoint/2010/main" val="177040452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黑洞与白洞</a:t>
            </a:r>
            <a:endParaRPr lang="zh-CN" altLang="en-US"/>
          </a:p>
        </p:txBody>
      </p:sp>
      <p:pic>
        <p:nvPicPr>
          <p:cNvPr id="4" name="图片 3"/>
          <p:cNvPicPr/>
          <p:nvPr/>
        </p:nvPicPr>
        <p:blipFill>
          <a:blip r:embed="rId2" cstate="print">
            <a:extLst>
              <a:ext uri="{28A0092B-C50C-407E-A947-70E740481C1C}">
                <a14:useLocalDpi xmlns:a14="http://schemas.microsoft.com/office/drawing/2010/main" val="0"/>
              </a:ext>
            </a:extLst>
          </a:blip>
          <a:stretch>
            <a:fillRect/>
          </a:stretch>
        </p:blipFill>
        <p:spPr>
          <a:xfrm>
            <a:off x="878395" y="2114804"/>
            <a:ext cx="5101781" cy="3399028"/>
          </a:xfrm>
          <a:prstGeom prst="rect">
            <a:avLst/>
          </a:prstGeom>
        </p:spPr>
      </p:pic>
      <p:pic>
        <p:nvPicPr>
          <p:cNvPr id="5" name="图片 4"/>
          <p:cNvPicPr/>
          <p:nvPr/>
        </p:nvPicPr>
        <p:blipFill>
          <a:blip r:embed="rId3" cstate="print">
            <a:extLst>
              <a:ext uri="{28A0092B-C50C-407E-A947-70E740481C1C}">
                <a14:useLocalDpi xmlns:a14="http://schemas.microsoft.com/office/drawing/2010/main" val="0"/>
              </a:ext>
            </a:extLst>
          </a:blip>
          <a:stretch>
            <a:fillRect/>
          </a:stretch>
        </p:blipFill>
        <p:spPr>
          <a:xfrm>
            <a:off x="6240589" y="2114804"/>
            <a:ext cx="5564315" cy="3399028"/>
          </a:xfrm>
          <a:prstGeom prst="rect">
            <a:avLst/>
          </a:prstGeom>
        </p:spPr>
      </p:pic>
    </p:spTree>
    <p:extLst>
      <p:ext uri="{BB962C8B-B14F-4D97-AF65-F5344CB8AC3E}">
        <p14:creationId xmlns:p14="http://schemas.microsoft.com/office/powerpoint/2010/main" val="246324145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典型物理现象</a:t>
            </a:r>
            <a:endParaRPr lang="zh-CN" altLang="en-US"/>
          </a:p>
        </p:txBody>
      </p:sp>
      <p:pic>
        <p:nvPicPr>
          <p:cNvPr id="4" name="内容占位符 3"/>
          <p:cNvPicPr>
            <a:picLocks noGrp="1"/>
          </p:cNvPicPr>
          <p:nvPr>
            <p:ph idx="1"/>
          </p:nvPr>
        </p:nvPicPr>
        <p:blipFill>
          <a:blip r:embed="rId2" cstate="print">
            <a:extLst>
              <a:ext uri="{28A0092B-C50C-407E-A947-70E740481C1C}">
                <a14:useLocalDpi xmlns:a14="http://schemas.microsoft.com/office/drawing/2010/main" val="0"/>
              </a:ext>
            </a:extLst>
          </a:blip>
          <a:stretch>
            <a:fillRect/>
          </a:stretch>
        </p:blipFill>
        <p:spPr>
          <a:xfrm>
            <a:off x="2666076" y="1338992"/>
            <a:ext cx="9065675" cy="3297015"/>
          </a:xfrm>
          <a:prstGeom prst="rect">
            <a:avLst/>
          </a:prstGeom>
        </p:spPr>
      </p:pic>
      <p:sp>
        <p:nvSpPr>
          <p:cNvPr id="5" name="矩形 4"/>
          <p:cNvSpPr/>
          <p:nvPr/>
        </p:nvSpPr>
        <p:spPr>
          <a:xfrm>
            <a:off x="2855976" y="4873751"/>
            <a:ext cx="8875775" cy="1477328"/>
          </a:xfrm>
          <a:prstGeom prst="rect">
            <a:avLst/>
          </a:prstGeom>
        </p:spPr>
        <p:txBody>
          <a:bodyPr wrap="square">
            <a:spAutoFit/>
          </a:bodyPr>
          <a:lstStyle/>
          <a:p>
            <a:r>
              <a:rPr lang="zh-CN" altLang="zh-CN">
                <a:latin typeface="+mn-ea"/>
                <a:cs typeface="Times New Roman" panose="02020603050405020304" pitchFamily="18" charset="0"/>
              </a:rPr>
              <a:t>宇宙背景辐射是来自宇宙空间背景上的各向同性或者黑体形式和各向异性的微波辐射，也称为微波背景辐射，特征是和绝对温标</a:t>
            </a:r>
            <a:r>
              <a:rPr lang="en-US" altLang="zh-CN">
                <a:latin typeface="+mn-ea"/>
                <a:cs typeface="Times New Roman" panose="02020603050405020304" pitchFamily="18" charset="0"/>
              </a:rPr>
              <a:t>2.725K</a:t>
            </a:r>
            <a:r>
              <a:rPr lang="zh-CN" altLang="zh-CN">
                <a:latin typeface="+mn-ea"/>
                <a:cs typeface="Times New Roman" panose="02020603050405020304" pitchFamily="18" charset="0"/>
              </a:rPr>
              <a:t>的黑体辐射相同，频率属于微波范围。宇宙微波背景辐射产生于大爆炸后的三十万年。大爆炸宇宙学说认为，发生大爆炸时，宇宙的温度是极高的，之后慢慢降温，到现在（约</a:t>
            </a:r>
            <a:r>
              <a:rPr lang="en-US" altLang="zh-CN">
                <a:latin typeface="+mn-ea"/>
                <a:cs typeface="Times New Roman" panose="02020603050405020304" pitchFamily="18" charset="0"/>
              </a:rPr>
              <a:t>150</a:t>
            </a:r>
            <a:r>
              <a:rPr lang="zh-CN" altLang="zh-CN">
                <a:latin typeface="+mn-ea"/>
                <a:cs typeface="Times New Roman" panose="02020603050405020304" pitchFamily="18" charset="0"/>
              </a:rPr>
              <a:t>亿年后）大约还残留着</a:t>
            </a:r>
            <a:r>
              <a:rPr lang="en-US" altLang="zh-CN">
                <a:latin typeface="+mn-ea"/>
                <a:cs typeface="Times New Roman" panose="02020603050405020304" pitchFamily="18" charset="0"/>
              </a:rPr>
              <a:t>3K</a:t>
            </a:r>
            <a:r>
              <a:rPr lang="zh-CN" altLang="zh-CN">
                <a:latin typeface="+mn-ea"/>
                <a:cs typeface="Times New Roman" panose="02020603050405020304" pitchFamily="18" charset="0"/>
              </a:rPr>
              <a:t>左右的热辐射。</a:t>
            </a:r>
            <a:endParaRPr lang="zh-CN" altLang="en-US">
              <a:latin typeface="+mn-ea"/>
            </a:endParaRPr>
          </a:p>
        </p:txBody>
      </p:sp>
    </p:spTree>
    <p:extLst>
      <p:ext uri="{BB962C8B-B14F-4D97-AF65-F5344CB8AC3E}">
        <p14:creationId xmlns:p14="http://schemas.microsoft.com/office/powerpoint/2010/main" val="155080273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课堂讨论</a:t>
            </a:r>
            <a:endParaRPr lang="zh-CN" altLang="en-US"/>
          </a:p>
        </p:txBody>
      </p:sp>
      <p:sp>
        <p:nvSpPr>
          <p:cNvPr id="3" name="内容占位符 2"/>
          <p:cNvSpPr>
            <a:spLocks noGrp="1"/>
          </p:cNvSpPr>
          <p:nvPr>
            <p:ph idx="1"/>
          </p:nvPr>
        </p:nvSpPr>
        <p:spPr>
          <a:xfrm>
            <a:off x="2589212" y="1444752"/>
            <a:ext cx="9508300" cy="5285232"/>
          </a:xfrm>
        </p:spPr>
        <p:txBody>
          <a:bodyPr/>
          <a:lstStyle/>
          <a:p>
            <a:r>
              <a:rPr lang="en-US" altLang="zh-CN" sz="2800"/>
              <a:t>1. </a:t>
            </a:r>
            <a:r>
              <a:rPr lang="zh-CN" altLang="zh-CN" sz="2800"/>
              <a:t>列举</a:t>
            </a:r>
            <a:r>
              <a:rPr lang="en-US" altLang="zh-CN" sz="2800"/>
              <a:t>2-3</a:t>
            </a:r>
            <a:r>
              <a:rPr lang="zh-CN" altLang="zh-CN" sz="2800"/>
              <a:t>件身边有趣的物理现象，并简单分析。</a:t>
            </a:r>
          </a:p>
          <a:p>
            <a:r>
              <a:rPr lang="en-US" altLang="zh-CN" sz="2800" smtClean="0"/>
              <a:t>2. </a:t>
            </a:r>
            <a:r>
              <a:rPr lang="zh-CN" altLang="zh-CN" sz="2800"/>
              <a:t>你所接触的</a:t>
            </a:r>
            <a:r>
              <a:rPr lang="en-US" altLang="zh-CN" sz="2800"/>
              <a:t>PC</a:t>
            </a:r>
            <a:r>
              <a:rPr lang="zh-CN" altLang="zh-CN" sz="2800"/>
              <a:t>中，最强的配置是什么，你认为这样的电脑配置在实际科研工作中能够胜任怎样的工作？</a:t>
            </a:r>
          </a:p>
          <a:p>
            <a:r>
              <a:rPr lang="en-US" altLang="zh-CN" sz="2800" smtClean="0"/>
              <a:t>3. </a:t>
            </a:r>
            <a:r>
              <a:rPr lang="zh-CN" altLang="zh-CN" sz="2800"/>
              <a:t>你心目中的科学计算是怎样的？</a:t>
            </a:r>
          </a:p>
          <a:p>
            <a:r>
              <a:rPr lang="en-US" altLang="zh-CN" sz="2800" smtClean="0"/>
              <a:t>4. </a:t>
            </a:r>
            <a:r>
              <a:rPr lang="zh-CN" altLang="zh-CN" sz="2800"/>
              <a:t>列举出</a:t>
            </a:r>
            <a:r>
              <a:rPr lang="en-US" altLang="zh-CN" sz="2800"/>
              <a:t>2</a:t>
            </a:r>
            <a:r>
              <a:rPr lang="zh-CN" altLang="zh-CN" sz="2800"/>
              <a:t>件你认为最适合科学计算的领域或者项目。</a:t>
            </a:r>
          </a:p>
          <a:p>
            <a:endParaRPr lang="zh-CN" altLang="en-US"/>
          </a:p>
        </p:txBody>
      </p:sp>
    </p:spTree>
    <p:extLst>
      <p:ext uri="{BB962C8B-B14F-4D97-AF65-F5344CB8AC3E}">
        <p14:creationId xmlns:p14="http://schemas.microsoft.com/office/powerpoint/2010/main" val="239799857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科学研究</a:t>
            </a:r>
            <a:endParaRPr lang="zh-CN" altLang="en-US"/>
          </a:p>
        </p:txBody>
      </p:sp>
      <p:sp>
        <p:nvSpPr>
          <p:cNvPr id="3" name="内容占位符 2"/>
          <p:cNvSpPr>
            <a:spLocks noGrp="1"/>
          </p:cNvSpPr>
          <p:nvPr>
            <p:ph idx="1"/>
          </p:nvPr>
        </p:nvSpPr>
        <p:spPr>
          <a:xfrm>
            <a:off x="2589211" y="1535502"/>
            <a:ext cx="9444637" cy="5322497"/>
          </a:xfrm>
        </p:spPr>
        <p:txBody>
          <a:bodyPr>
            <a:normAutofit/>
          </a:bodyPr>
          <a:lstStyle/>
          <a:p>
            <a:r>
              <a:rPr lang="en-US" altLang="zh-CN"/>
              <a:t>1888</a:t>
            </a:r>
            <a:r>
              <a:rPr lang="zh-CN" altLang="zh-CN"/>
              <a:t>年，达尔文定义科学为</a:t>
            </a:r>
            <a:r>
              <a:rPr lang="zh-CN" altLang="zh-CN" smtClean="0"/>
              <a:t>：</a:t>
            </a:r>
            <a:r>
              <a:rPr lang="en-US" altLang="zh-CN" smtClean="0"/>
              <a:t>“</a:t>
            </a:r>
            <a:r>
              <a:rPr lang="zh-CN" altLang="zh-CN"/>
              <a:t>科学就是整理事实，从中发现规律，做出结论</a:t>
            </a:r>
            <a:r>
              <a:rPr lang="en-US" altLang="zh-CN"/>
              <a:t>”</a:t>
            </a:r>
            <a:r>
              <a:rPr lang="zh-CN" altLang="zh-CN"/>
              <a:t>。</a:t>
            </a:r>
          </a:p>
          <a:p>
            <a:r>
              <a:rPr lang="zh-CN" altLang="zh-CN"/>
              <a:t>《辞海》</a:t>
            </a:r>
            <a:r>
              <a:rPr lang="en-US" altLang="zh-CN"/>
              <a:t>1979</a:t>
            </a:r>
            <a:r>
              <a:rPr lang="zh-CN" altLang="zh-CN"/>
              <a:t>年版</a:t>
            </a:r>
            <a:r>
              <a:rPr lang="zh-CN" altLang="zh-CN" smtClean="0"/>
              <a:t>：</a:t>
            </a:r>
            <a:r>
              <a:rPr lang="en-US" altLang="zh-CN" smtClean="0"/>
              <a:t>“</a:t>
            </a:r>
            <a:r>
              <a:rPr lang="zh-CN" altLang="zh-CN"/>
              <a:t>科学是关于自然界、社会和思维的知识体系，它是适应人们生产斗争和阶级斗争的需要而产生和发展的，它是人们实践经验的结晶。</a:t>
            </a:r>
            <a:r>
              <a:rPr lang="en-US" altLang="zh-CN"/>
              <a:t>”</a:t>
            </a:r>
            <a:endParaRPr lang="zh-CN" altLang="zh-CN"/>
          </a:p>
          <a:p>
            <a:r>
              <a:rPr lang="zh-CN" altLang="zh-CN"/>
              <a:t>《辞海》</a:t>
            </a:r>
            <a:r>
              <a:rPr lang="en-US" altLang="zh-CN"/>
              <a:t>1999</a:t>
            </a:r>
            <a:r>
              <a:rPr lang="zh-CN" altLang="zh-CN"/>
              <a:t>年版</a:t>
            </a:r>
            <a:r>
              <a:rPr lang="zh-CN" altLang="zh-CN" smtClean="0"/>
              <a:t>：</a:t>
            </a:r>
            <a:r>
              <a:rPr lang="en-US" altLang="zh-CN" smtClean="0"/>
              <a:t>“</a:t>
            </a:r>
            <a:r>
              <a:rPr lang="zh-CN" altLang="zh-CN"/>
              <a:t>科学：运用范畴、定理、定律等思维形式反映现实世界各种现象的本质的规律的知识体系。</a:t>
            </a:r>
          </a:p>
          <a:p>
            <a:r>
              <a:rPr lang="zh-CN" altLang="zh-CN"/>
              <a:t>法国《百科全书》</a:t>
            </a:r>
            <a:r>
              <a:rPr lang="zh-CN" altLang="zh-CN" smtClean="0"/>
              <a:t>：</a:t>
            </a:r>
            <a:r>
              <a:rPr lang="en-US" altLang="zh-CN" smtClean="0"/>
              <a:t>“</a:t>
            </a:r>
            <a:r>
              <a:rPr lang="zh-CN" altLang="zh-CN"/>
              <a:t>科学首先不同于常识，科学通过分类，以寻求事物之中的条理。此外，科学通过揭示支配事物的规律，以求说明事物。</a:t>
            </a:r>
            <a:r>
              <a:rPr lang="en-US" altLang="zh-CN"/>
              <a:t>”</a:t>
            </a:r>
            <a:endParaRPr lang="zh-CN" altLang="zh-CN"/>
          </a:p>
          <a:p>
            <a:r>
              <a:rPr lang="zh-CN" altLang="zh-CN"/>
              <a:t>前苏联《大百科全书》</a:t>
            </a:r>
            <a:r>
              <a:rPr lang="zh-CN" altLang="zh-CN" smtClean="0"/>
              <a:t>：</a:t>
            </a:r>
            <a:r>
              <a:rPr lang="en-US" altLang="zh-CN" smtClean="0"/>
              <a:t>“</a:t>
            </a:r>
            <a:r>
              <a:rPr lang="zh-CN" altLang="zh-CN"/>
              <a:t>科学是人类活动的一个范畴，它的职能是总结关于客观世界的知识，并使之系统化。</a:t>
            </a:r>
            <a:r>
              <a:rPr lang="en-US" altLang="zh-CN"/>
              <a:t>‘</a:t>
            </a:r>
            <a:r>
              <a:rPr lang="zh-CN" altLang="zh-CN"/>
              <a:t>科学</a:t>
            </a:r>
            <a:r>
              <a:rPr lang="en-US" altLang="zh-CN"/>
              <a:t>’</a:t>
            </a:r>
            <a:r>
              <a:rPr lang="zh-CN" altLang="zh-CN"/>
              <a:t>这个概念本身不仅包括获得新知识的活动，而且还包括这个活动的结果。</a:t>
            </a:r>
            <a:r>
              <a:rPr lang="en-US" altLang="zh-CN"/>
              <a:t>”</a:t>
            </a:r>
            <a:endParaRPr lang="zh-CN" altLang="zh-CN"/>
          </a:p>
          <a:p>
            <a:r>
              <a:rPr lang="zh-CN" altLang="zh-CN"/>
              <a:t>《现代科学技术概论》</a:t>
            </a:r>
            <a:r>
              <a:rPr lang="zh-CN" altLang="zh-CN" smtClean="0"/>
              <a:t>：</a:t>
            </a:r>
            <a:r>
              <a:rPr lang="en-US" altLang="zh-CN" smtClean="0"/>
              <a:t>“</a:t>
            </a:r>
            <a:r>
              <a:rPr lang="zh-CN" altLang="zh-CN"/>
              <a:t>可以简单地说，科学是如实反映客观事物固有规律的系统知识。</a:t>
            </a:r>
            <a:r>
              <a:rPr lang="en-US" altLang="zh-CN"/>
              <a:t>”</a:t>
            </a:r>
            <a:endParaRPr lang="zh-CN" altLang="zh-CN"/>
          </a:p>
          <a:p>
            <a:r>
              <a:rPr lang="zh-CN" altLang="zh-CN" b="1">
                <a:solidFill>
                  <a:srgbClr val="C00000"/>
                </a:solidFill>
              </a:rPr>
              <a:t>可以这样说，科学即是</a:t>
            </a:r>
            <a:r>
              <a:rPr lang="zh-CN" altLang="zh-CN" b="1" smtClean="0">
                <a:solidFill>
                  <a:srgbClr val="C00000"/>
                </a:solidFill>
              </a:rPr>
              <a:t>指发现</a:t>
            </a:r>
            <a:r>
              <a:rPr lang="zh-CN" altLang="zh-CN" b="1">
                <a:solidFill>
                  <a:srgbClr val="C00000"/>
                </a:solidFill>
              </a:rPr>
              <a:t>、积累并公认的普遍真理或普遍定理的运用，已系统化和公式化了的知识；也是指分科而学，后指将各种知识通过细化分类（如数学、物理、化学等）研究，形成逐渐完整的知识体系。</a:t>
            </a:r>
            <a:endParaRPr lang="zh-CN" altLang="en-US" b="1">
              <a:solidFill>
                <a:srgbClr val="C00000"/>
              </a:solidFill>
            </a:endParaRPr>
          </a:p>
        </p:txBody>
      </p:sp>
    </p:spTree>
    <p:extLst>
      <p:ext uri="{BB962C8B-B14F-4D97-AF65-F5344CB8AC3E}">
        <p14:creationId xmlns:p14="http://schemas.microsoft.com/office/powerpoint/2010/main" val="77301522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科学研究的方法</a:t>
            </a:r>
            <a:endParaRPr lang="zh-CN" altLang="en-US"/>
          </a:p>
        </p:txBody>
      </p:sp>
      <p:sp>
        <p:nvSpPr>
          <p:cNvPr id="3" name="内容占位符 2"/>
          <p:cNvSpPr>
            <a:spLocks noGrp="1"/>
          </p:cNvSpPr>
          <p:nvPr>
            <p:ph idx="1"/>
          </p:nvPr>
        </p:nvSpPr>
        <p:spPr/>
        <p:txBody>
          <a:bodyPr/>
          <a:lstStyle/>
          <a:p>
            <a:r>
              <a:rPr lang="zh-CN" altLang="zh-CN"/>
              <a:t>古往今来，在众多科学家的不断努力下，科学研究的方法主要有理论研究和实践</a:t>
            </a:r>
            <a:r>
              <a:rPr lang="en-US" altLang="zh-CN"/>
              <a:t>/</a:t>
            </a:r>
            <a:r>
              <a:rPr lang="zh-CN" altLang="zh-CN"/>
              <a:t>实验研究，最近几十年，随着计算机技术的不断发展，计算成为了第三种科学研究的方法</a:t>
            </a:r>
            <a:r>
              <a:rPr lang="zh-CN" altLang="zh-CN" smtClean="0"/>
              <a:t>。</a:t>
            </a:r>
            <a:endParaRPr lang="en-US" altLang="zh-CN" smtClean="0"/>
          </a:p>
          <a:p>
            <a:endParaRPr lang="en-US" altLang="zh-CN"/>
          </a:p>
          <a:p>
            <a:r>
              <a:rPr lang="zh-CN" altLang="en-US"/>
              <a:t>理论</a:t>
            </a:r>
            <a:r>
              <a:rPr lang="zh-CN" altLang="en-US" smtClean="0"/>
              <a:t>研究</a:t>
            </a:r>
            <a:endParaRPr lang="en-US" altLang="zh-CN" smtClean="0"/>
          </a:p>
          <a:p>
            <a:r>
              <a:rPr lang="zh-CN" altLang="en-US" smtClean="0"/>
              <a:t>实验研究</a:t>
            </a:r>
            <a:endParaRPr lang="en-US" altLang="zh-CN" smtClean="0"/>
          </a:p>
          <a:p>
            <a:r>
              <a:rPr lang="zh-CN" altLang="en-US" smtClean="0"/>
              <a:t>计算</a:t>
            </a:r>
            <a:r>
              <a:rPr lang="en-US" altLang="zh-CN" smtClean="0"/>
              <a:t>/</a:t>
            </a:r>
            <a:r>
              <a:rPr lang="zh-CN" altLang="en-US" smtClean="0"/>
              <a:t>模拟研究</a:t>
            </a:r>
            <a:endParaRPr lang="en-US" altLang="zh-CN" smtClean="0"/>
          </a:p>
          <a:p>
            <a:endParaRPr lang="en-US" altLang="zh-CN"/>
          </a:p>
          <a:p>
            <a:r>
              <a:rPr lang="zh-CN" altLang="en-US" smtClean="0"/>
              <a:t>第三种研究方式是随着计算机计算能力的不断增强而产生，因此，在现代社会的科学研究中，计算与之发生了密不可分的联系，简称科学计算。</a:t>
            </a:r>
            <a:endParaRPr lang="en-US" altLang="zh-CN"/>
          </a:p>
        </p:txBody>
      </p:sp>
    </p:spTree>
    <p:extLst>
      <p:ext uri="{BB962C8B-B14F-4D97-AF65-F5344CB8AC3E}">
        <p14:creationId xmlns:p14="http://schemas.microsoft.com/office/powerpoint/2010/main" val="370447300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说在前面的话</a:t>
            </a:r>
            <a:endParaRPr lang="zh-CN" altLang="en-US"/>
          </a:p>
        </p:txBody>
      </p:sp>
      <p:sp>
        <p:nvSpPr>
          <p:cNvPr id="3" name="内容占位符 2"/>
          <p:cNvSpPr>
            <a:spLocks noGrp="1"/>
          </p:cNvSpPr>
          <p:nvPr>
            <p:ph idx="1"/>
          </p:nvPr>
        </p:nvSpPr>
        <p:spPr>
          <a:xfrm>
            <a:off x="2589212" y="1335024"/>
            <a:ext cx="8915400" cy="4937760"/>
          </a:xfrm>
        </p:spPr>
        <p:txBody>
          <a:bodyPr>
            <a:normAutofit fontScale="92500" lnSpcReduction="20000"/>
          </a:bodyPr>
          <a:lstStyle/>
          <a:p>
            <a:r>
              <a:rPr lang="zh-CN" altLang="zh-CN"/>
              <a:t>第一章：绪论，即本章，主要介绍科学计算的定义，适用的范围，初步介绍物理现象，科研的方法和手段，科学计算的历史发展，以及科研的局限。</a:t>
            </a:r>
          </a:p>
          <a:p>
            <a:r>
              <a:rPr lang="zh-CN" altLang="zh-CN"/>
              <a:t>第二章：以热物理现象为主，介绍热物理的基本概念，包括温度与温标、热物理现象、热力学基本定律，以及热传递的三种基本方式：热传导、热对流和热辐射，以及热物理现象举例。</a:t>
            </a:r>
          </a:p>
          <a:p>
            <a:r>
              <a:rPr lang="zh-CN" altLang="zh-CN"/>
              <a:t>第三章：简介热物理方程的求解方法简介，包括微积分与物理方程之间的关系，典型热物理现象的数学表达。</a:t>
            </a:r>
          </a:p>
          <a:p>
            <a:r>
              <a:rPr lang="zh-CN" altLang="zh-CN"/>
              <a:t>第四章：简介物理方程的数值求解方法，从基础的泰勒级数展开出发，介绍全微分方程、偏微分方程的离散方式，包括空间离散和时间离散基础，接下来介绍与之紧密相关的误差概念，接着会介绍三种基础的方法：有限差分法，有限元法和有限体积法，最后以热对流问题为例，介绍如何使用有限差分法求解该问题。</a:t>
            </a:r>
          </a:p>
          <a:p>
            <a:r>
              <a:rPr lang="zh-CN" altLang="zh-CN"/>
              <a:t>第五章：在前四章的基础上，介绍高性能计算与热物理现象之间的关系，包括了计算能力的发展，热物理现象与计算，高性能计算，热物理现象与高性能计算，以及未来的发展趋势。</a:t>
            </a:r>
          </a:p>
          <a:p>
            <a:r>
              <a:rPr lang="zh-CN" altLang="zh-CN"/>
              <a:t>实验：本课程共包含</a:t>
            </a:r>
            <a:r>
              <a:rPr lang="en-US" altLang="zh-CN"/>
              <a:t>4</a:t>
            </a:r>
            <a:r>
              <a:rPr lang="zh-CN" altLang="zh-CN"/>
              <a:t>个实验，分别在“实验指导书”章节中给出，每个实验占用</a:t>
            </a:r>
            <a:r>
              <a:rPr lang="en-US" altLang="zh-CN"/>
              <a:t>4</a:t>
            </a:r>
            <a:r>
              <a:rPr lang="zh-CN" altLang="zh-CN"/>
              <a:t>个学时，要按照实验要求提高实验报告，实验报告的参考格式见附录</a:t>
            </a:r>
            <a:r>
              <a:rPr lang="zh-CN" altLang="zh-CN" smtClean="0"/>
              <a:t>。</a:t>
            </a:r>
            <a:endParaRPr lang="en-US" altLang="zh-CN" smtClean="0"/>
          </a:p>
          <a:p>
            <a:r>
              <a:rPr lang="zh-CN" altLang="zh-CN" sz="1900" b="1">
                <a:solidFill>
                  <a:srgbClr val="FF0000"/>
                </a:solidFill>
              </a:rPr>
              <a:t>【说明】：本指导书中会涉及到微分、积分、导数、梯度、极限、偏微分、泰勒公式、误差、矩阵等一系列的数学概念，如有遗忘，请在本课程开始之前对相关概念进行复习</a:t>
            </a:r>
            <a:r>
              <a:rPr lang="zh-CN" altLang="zh-CN" sz="1900" b="1" smtClean="0">
                <a:solidFill>
                  <a:srgbClr val="FF0000"/>
                </a:solidFill>
              </a:rPr>
              <a:t>。</a:t>
            </a:r>
            <a:endParaRPr lang="zh-CN" altLang="en-US" sz="1900" b="1">
              <a:solidFill>
                <a:srgbClr val="FF0000"/>
              </a:solidFill>
            </a:endParaRPr>
          </a:p>
        </p:txBody>
      </p:sp>
    </p:spTree>
    <p:extLst>
      <p:ext uri="{BB962C8B-B14F-4D97-AF65-F5344CB8AC3E}">
        <p14:creationId xmlns:p14="http://schemas.microsoft.com/office/powerpoint/2010/main" val="352853564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科学计算</a:t>
            </a:r>
            <a:endParaRPr lang="zh-CN" altLang="en-US"/>
          </a:p>
        </p:txBody>
      </p:sp>
      <p:sp>
        <p:nvSpPr>
          <p:cNvPr id="3" name="内容占位符 2"/>
          <p:cNvSpPr>
            <a:spLocks noGrp="1"/>
          </p:cNvSpPr>
          <p:nvPr>
            <p:ph idx="1"/>
          </p:nvPr>
        </p:nvSpPr>
        <p:spPr/>
        <p:txBody>
          <a:bodyPr>
            <a:normAutofit/>
          </a:bodyPr>
          <a:lstStyle/>
          <a:p>
            <a:r>
              <a:rPr lang="zh-CN" altLang="zh-CN" sz="2400" b="1">
                <a:solidFill>
                  <a:srgbClr val="FF0000"/>
                </a:solidFill>
              </a:rPr>
              <a:t>科学计算是指利用计算机再现、预测和发现客观世界运动规律和演化特征的全过程。科学计算为解决科学和工程中的数学问题利用计算机进行的数值计算。其核心是数值计算，换言之，科学计算是指应用计算机处理科学研究和工程技术中所遇到的数学计算</a:t>
            </a:r>
            <a:r>
              <a:rPr lang="zh-CN" altLang="zh-CN" sz="2400" b="1" smtClean="0">
                <a:solidFill>
                  <a:srgbClr val="FF0000"/>
                </a:solidFill>
              </a:rPr>
              <a:t>。</a:t>
            </a:r>
            <a:endParaRPr lang="en-US" altLang="zh-CN" sz="2400" b="1" smtClean="0">
              <a:solidFill>
                <a:srgbClr val="FF0000"/>
              </a:solidFill>
            </a:endParaRPr>
          </a:p>
          <a:p>
            <a:endParaRPr lang="en-US" altLang="zh-CN" sz="2400" b="1">
              <a:solidFill>
                <a:srgbClr val="FF0000"/>
              </a:solidFill>
            </a:endParaRPr>
          </a:p>
          <a:p>
            <a:r>
              <a:rPr lang="zh-CN" altLang="en-US" sz="2400" b="1" smtClean="0">
                <a:solidFill>
                  <a:srgbClr val="FF0000"/>
                </a:solidFill>
              </a:rPr>
              <a:t>面临问题的日益复杂，模型的日益复杂，求解空间、时间分辨率的日益精细，导致一个结果：</a:t>
            </a:r>
            <a:endParaRPr lang="en-US" altLang="zh-CN" sz="2400" b="1" smtClean="0">
              <a:solidFill>
                <a:srgbClr val="FF0000"/>
              </a:solidFill>
            </a:endParaRPr>
          </a:p>
          <a:p>
            <a:r>
              <a:rPr lang="zh-CN" altLang="en-US" sz="2400" b="1" smtClean="0">
                <a:solidFill>
                  <a:srgbClr val="FF0000"/>
                </a:solidFill>
              </a:rPr>
              <a:t>计算已经成为科学研究中不可或缺的研究手段。</a:t>
            </a:r>
            <a:endParaRPr lang="zh-CN" altLang="en-US" sz="2400" b="1">
              <a:solidFill>
                <a:srgbClr val="FF0000"/>
              </a:solidFill>
            </a:endParaRPr>
          </a:p>
        </p:txBody>
      </p:sp>
    </p:spTree>
    <p:extLst>
      <p:ext uri="{BB962C8B-B14F-4D97-AF65-F5344CB8AC3E}">
        <p14:creationId xmlns:p14="http://schemas.microsoft.com/office/powerpoint/2010/main" val="110953451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N-S</a:t>
            </a:r>
            <a:r>
              <a:rPr lang="zh-CN" altLang="en-US" smtClean="0"/>
              <a:t>方程</a:t>
            </a:r>
            <a:endParaRPr lang="zh-CN" altLang="en-US"/>
          </a:p>
        </p:txBody>
      </p:sp>
      <p:sp>
        <p:nvSpPr>
          <p:cNvPr id="3" name="内容占位符 2"/>
          <p:cNvSpPr>
            <a:spLocks noGrp="1"/>
          </p:cNvSpPr>
          <p:nvPr>
            <p:ph idx="1"/>
          </p:nvPr>
        </p:nvSpPr>
        <p:spPr>
          <a:xfrm>
            <a:off x="2589211" y="1535502"/>
            <a:ext cx="9444637" cy="4799983"/>
          </a:xfrm>
        </p:spPr>
        <p:txBody>
          <a:bodyPr>
            <a:normAutofit/>
          </a:bodyPr>
          <a:lstStyle/>
          <a:p>
            <a:r>
              <a:rPr lang="zh-CN" altLang="en-US"/>
              <a:t>纳维</a:t>
            </a:r>
            <a:r>
              <a:rPr lang="en-US" altLang="zh-CN"/>
              <a:t>-</a:t>
            </a:r>
            <a:r>
              <a:rPr lang="zh-CN" altLang="en-US"/>
              <a:t>斯托克斯方程（英文名：</a:t>
            </a:r>
            <a:r>
              <a:rPr lang="en-US" altLang="zh-CN"/>
              <a:t>Navier-Stokes equations</a:t>
            </a:r>
            <a:r>
              <a:rPr lang="zh-CN" altLang="en-US"/>
              <a:t>），描述粘性</a:t>
            </a:r>
            <a:r>
              <a:rPr lang="zh-CN" altLang="en-US">
                <a:hlinkClick r:id="rId2"/>
              </a:rPr>
              <a:t>不可压缩流体</a:t>
            </a:r>
            <a:r>
              <a:rPr lang="zh-CN" altLang="en-US">
                <a:hlinkClick r:id="rId3"/>
              </a:rPr>
              <a:t>动量守恒</a:t>
            </a:r>
            <a:r>
              <a:rPr lang="zh-CN" altLang="en-US"/>
              <a:t>的</a:t>
            </a:r>
            <a:r>
              <a:rPr lang="zh-CN" altLang="en-US">
                <a:hlinkClick r:id="rId4"/>
              </a:rPr>
              <a:t>运动方程</a:t>
            </a:r>
            <a:r>
              <a:rPr lang="zh-CN" altLang="en-US"/>
              <a:t>。简称</a:t>
            </a:r>
            <a:r>
              <a:rPr lang="en-US" altLang="zh-CN"/>
              <a:t>N-S</a:t>
            </a:r>
            <a:r>
              <a:rPr lang="zh-CN" altLang="en-US"/>
              <a:t>方程。粘性流体的运动方程首先由</a:t>
            </a:r>
            <a:r>
              <a:rPr lang="en-US" altLang="zh-CN"/>
              <a:t>Navier</a:t>
            </a:r>
            <a:r>
              <a:rPr lang="zh-CN" altLang="en-US"/>
              <a:t>在</a:t>
            </a:r>
            <a:r>
              <a:rPr lang="en-US" altLang="zh-CN"/>
              <a:t>1827</a:t>
            </a:r>
            <a:r>
              <a:rPr lang="zh-CN" altLang="en-US"/>
              <a:t>年提出，只考虑了不可压缩流体的流动。</a:t>
            </a:r>
            <a:r>
              <a:rPr lang="en-US" altLang="zh-CN"/>
              <a:t>Poisson</a:t>
            </a:r>
            <a:r>
              <a:rPr lang="zh-CN" altLang="en-US"/>
              <a:t>在</a:t>
            </a:r>
            <a:r>
              <a:rPr lang="en-US" altLang="zh-CN"/>
              <a:t>1831</a:t>
            </a:r>
            <a:r>
              <a:rPr lang="zh-CN" altLang="en-US"/>
              <a:t>年提出可压缩流体的运动方程。</a:t>
            </a:r>
            <a:r>
              <a:rPr lang="en-US" altLang="zh-CN"/>
              <a:t>Saint-Venant</a:t>
            </a:r>
            <a:r>
              <a:rPr lang="zh-CN" altLang="en-US"/>
              <a:t>在</a:t>
            </a:r>
            <a:r>
              <a:rPr lang="en-US" altLang="zh-CN"/>
              <a:t>1845</a:t>
            </a:r>
            <a:r>
              <a:rPr lang="zh-CN" altLang="en-US"/>
              <a:t>年，</a:t>
            </a:r>
            <a:r>
              <a:rPr lang="en-US" altLang="zh-CN"/>
              <a:t>Stokes</a:t>
            </a:r>
            <a:r>
              <a:rPr lang="zh-CN" altLang="en-US"/>
              <a:t>在</a:t>
            </a:r>
            <a:r>
              <a:rPr lang="en-US" altLang="zh-CN"/>
              <a:t>1845</a:t>
            </a:r>
            <a:r>
              <a:rPr lang="zh-CN" altLang="en-US"/>
              <a:t>年独立提出粘性系数为一常数的形式，现在都称为</a:t>
            </a:r>
            <a:r>
              <a:rPr lang="en-US" altLang="zh-CN"/>
              <a:t>Navier-Stokes</a:t>
            </a:r>
            <a:r>
              <a:rPr lang="zh-CN" altLang="en-US"/>
              <a:t>方程，简称</a:t>
            </a:r>
            <a:r>
              <a:rPr lang="en-US" altLang="zh-CN"/>
              <a:t>N-S</a:t>
            </a:r>
            <a:r>
              <a:rPr lang="zh-CN" altLang="en-US"/>
              <a:t>方程。在直角坐标系中，其矢量形式为</a:t>
            </a:r>
            <a:r>
              <a:rPr lang="en-US" altLang="zh-CN"/>
              <a:t>= -Ñp+ρF+μΔv</a:t>
            </a:r>
            <a:r>
              <a:rPr lang="zh-CN" altLang="en-US" smtClean="0"/>
              <a:t>。</a:t>
            </a:r>
            <a:endParaRPr lang="en-US" altLang="zh-CN" smtClean="0"/>
          </a:p>
          <a:p>
            <a:endParaRPr lang="en-US" altLang="zh-CN"/>
          </a:p>
          <a:p>
            <a:endParaRPr lang="en-US" altLang="zh-CN" smtClean="0"/>
          </a:p>
          <a:p>
            <a:endParaRPr lang="en-US" altLang="zh-CN"/>
          </a:p>
          <a:p>
            <a:endParaRPr lang="en-US" altLang="zh-CN" smtClean="0"/>
          </a:p>
          <a:p>
            <a:endParaRPr lang="en-US" altLang="zh-CN"/>
          </a:p>
          <a:p>
            <a:r>
              <a:rPr lang="zh-CN" altLang="en-US" smtClean="0"/>
              <a:t>特点：</a:t>
            </a:r>
            <a:endParaRPr lang="en-US" altLang="zh-CN" smtClean="0"/>
          </a:p>
          <a:p>
            <a:pPr lvl="1"/>
            <a:r>
              <a:rPr lang="zh-CN" altLang="en-US" smtClean="0"/>
              <a:t>高度非线性</a:t>
            </a:r>
            <a:endParaRPr lang="en-US" altLang="zh-CN" smtClean="0"/>
          </a:p>
          <a:p>
            <a:pPr lvl="1"/>
            <a:r>
              <a:rPr lang="zh-CN" altLang="en-US" smtClean="0"/>
              <a:t>对初始条件敏感</a:t>
            </a:r>
            <a:endParaRPr lang="zh-CN" altLang="en-US"/>
          </a:p>
        </p:txBody>
      </p:sp>
      <p:pic>
        <p:nvPicPr>
          <p:cNvPr id="2050" name="Picture 2" descr="https://gss3.bdstatic.com/-Po3dSag_xI4khGkpoWK1HF6hhy/baike/w%3D268/sign=3a9b46375582b2b7a79f3ec209accb0a/fcfaaf51f3deb48f178b7fedfc1f3a292df57827.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72956" y="3528170"/>
            <a:ext cx="2381250" cy="60960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s://gss0.bdstatic.com/94o3dSag_xI4khGkpoWK1HF6hhy/baike/s%3D220/sign=fbc21d90d162853596e0d523a0ee76f2/fc1f4134970a304e458dc798d5c8a786c9175c20.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46909" y="3240994"/>
            <a:ext cx="2095500" cy="14192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302893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流体计算的可视化效果</a:t>
            </a:r>
            <a:endParaRPr lang="zh-CN" altLang="en-US"/>
          </a:p>
        </p:txBody>
      </p:sp>
      <p:pic>
        <p:nvPicPr>
          <p:cNvPr id="3074" name="Picture 2" descr="https://timgsa.baidu.com/timg?image&amp;quality=80&amp;size=b9999_10000&amp;sec=1533185525546&amp;di=dea71dea4257d8ed35635251675ba158&amp;imgtype=0&amp;src=http%3A%2F%2Fp.ananas.chaoxing.com%2Fstar%2F733_434cd%2F1384337981182buwrg.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6160" y="2382443"/>
            <a:ext cx="5381390" cy="3186253"/>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s://timgsa.baidu.com/timg?image&amp;quality=80&amp;size=b9999_10000&amp;sec=1533780275&amp;di=54a8d76b91c0a8cceb18209d74d2a688&amp;imgtype=jpg&amp;er=1&amp;src=http%3A%2F%2Fwww.featech.com.cn%2FUploads%2Fattached%2Fimage%2F20170522%2F20170522144735_89482.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39612" y="2330195"/>
            <a:ext cx="5975604" cy="31548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29043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科学计算产生的必要性</a:t>
            </a:r>
            <a:endParaRPr lang="zh-CN" altLang="en-US"/>
          </a:p>
        </p:txBody>
      </p:sp>
      <p:sp>
        <p:nvSpPr>
          <p:cNvPr id="3" name="内容占位符 2"/>
          <p:cNvSpPr>
            <a:spLocks noGrp="1"/>
          </p:cNvSpPr>
          <p:nvPr>
            <p:ph idx="1"/>
          </p:nvPr>
        </p:nvSpPr>
        <p:spPr/>
        <p:txBody>
          <a:bodyPr/>
          <a:lstStyle/>
          <a:p>
            <a:r>
              <a:rPr lang="zh-CN" altLang="en-US"/>
              <a:t>物理现象</a:t>
            </a:r>
            <a:r>
              <a:rPr lang="en-US" altLang="zh-CN"/>
              <a:t>=》</a:t>
            </a:r>
            <a:r>
              <a:rPr lang="zh-CN" altLang="en-US"/>
              <a:t>物理本质</a:t>
            </a:r>
            <a:r>
              <a:rPr lang="en-US" altLang="zh-CN"/>
              <a:t>=》</a:t>
            </a:r>
            <a:r>
              <a:rPr lang="zh-CN" altLang="en-US"/>
              <a:t>物理</a:t>
            </a:r>
            <a:r>
              <a:rPr lang="zh-CN" altLang="en-US" smtClean="0"/>
              <a:t>方程</a:t>
            </a:r>
            <a:endParaRPr lang="en-US" altLang="zh-CN" smtClean="0"/>
          </a:p>
          <a:p>
            <a:endParaRPr lang="en-US" altLang="zh-CN"/>
          </a:p>
          <a:p>
            <a:r>
              <a:rPr lang="zh-CN" altLang="zh-CN"/>
              <a:t>科学计算的对象是用于描述自然、社会现象的各式各样数学方程，其目的在于借助计算机寻找出这些方程的合理数值解，但是大量的数学方程均为微分方程（</a:t>
            </a:r>
            <a:r>
              <a:rPr lang="zh-CN" altLang="zh-CN">
                <a:solidFill>
                  <a:srgbClr val="FF0000"/>
                </a:solidFill>
              </a:rPr>
              <a:t>全微分、</a:t>
            </a:r>
            <a:r>
              <a:rPr lang="zh-CN" altLang="zh-CN" b="1">
                <a:solidFill>
                  <a:srgbClr val="FF0000"/>
                </a:solidFill>
              </a:rPr>
              <a:t>偏微分</a:t>
            </a:r>
            <a:r>
              <a:rPr lang="zh-CN" altLang="zh-CN"/>
              <a:t>等），在计算机出现之前，由于求解这些方程的计算量已经远超出人类的能力范围，故计算仅仅处于辅助地位</a:t>
            </a:r>
            <a:r>
              <a:rPr lang="zh-CN" altLang="zh-CN" smtClean="0"/>
              <a:t>。</a:t>
            </a:r>
            <a:endParaRPr lang="en-US" altLang="zh-CN" smtClean="0"/>
          </a:p>
          <a:p>
            <a:endParaRPr lang="en-US" altLang="zh-CN"/>
          </a:p>
          <a:p>
            <a:r>
              <a:rPr lang="zh-CN" altLang="zh-CN"/>
              <a:t>随着计算机的出现，特别是高性能计算出现之后，计算能力的日益强大为求解复杂方程提供了可能，同时，也为科学研究、工程研究提供了除理论研究、实验研究之外的一个新方法——计算。目前，计算已经成为等同于实验研究和理论研究的第三种方法。</a:t>
            </a:r>
            <a:endParaRPr lang="zh-CN" altLang="en-US"/>
          </a:p>
        </p:txBody>
      </p:sp>
    </p:spTree>
    <p:extLst>
      <p:ext uri="{BB962C8B-B14F-4D97-AF65-F5344CB8AC3E}">
        <p14:creationId xmlns:p14="http://schemas.microsoft.com/office/powerpoint/2010/main" val="247942946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科学计算的步骤</a:t>
            </a:r>
            <a:endParaRPr lang="zh-CN" altLang="en-US"/>
          </a:p>
        </p:txBody>
      </p:sp>
      <p:graphicFrame>
        <p:nvGraphicFramePr>
          <p:cNvPr id="4" name="内容占位符 3"/>
          <p:cNvGraphicFramePr>
            <a:graphicFrameLocks noGrp="1"/>
          </p:cNvGraphicFramePr>
          <p:nvPr>
            <p:ph idx="1"/>
            <p:extLst>
              <p:ext uri="{D42A27DB-BD31-4B8C-83A1-F6EECF244321}">
                <p14:modId xmlns:p14="http://schemas.microsoft.com/office/powerpoint/2010/main" val="96869490"/>
              </p:ext>
            </p:extLst>
          </p:nvPr>
        </p:nvGraphicFramePr>
        <p:xfrm>
          <a:off x="2589213" y="1535113"/>
          <a:ext cx="9444037" cy="45958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0292298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计算机实现</a:t>
            </a:r>
            <a:endParaRPr lang="zh-CN" altLang="en-US"/>
          </a:p>
        </p:txBody>
      </p:sp>
      <p:graphicFrame>
        <p:nvGraphicFramePr>
          <p:cNvPr id="4" name="内容占位符 3"/>
          <p:cNvGraphicFramePr>
            <a:graphicFrameLocks noGrp="1"/>
          </p:cNvGraphicFramePr>
          <p:nvPr>
            <p:ph idx="1"/>
            <p:extLst>
              <p:ext uri="{D42A27DB-BD31-4B8C-83A1-F6EECF244321}">
                <p14:modId xmlns:p14="http://schemas.microsoft.com/office/powerpoint/2010/main" val="138577129"/>
              </p:ext>
            </p:extLst>
          </p:nvPr>
        </p:nvGraphicFramePr>
        <p:xfrm>
          <a:off x="2589213" y="1535113"/>
          <a:ext cx="9444037" cy="45958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7130908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CFD</a:t>
            </a:r>
            <a:endParaRPr lang="zh-CN" altLang="en-US"/>
          </a:p>
        </p:txBody>
      </p:sp>
      <p:sp>
        <p:nvSpPr>
          <p:cNvPr id="3" name="内容占位符 2"/>
          <p:cNvSpPr>
            <a:spLocks noGrp="1"/>
          </p:cNvSpPr>
          <p:nvPr>
            <p:ph idx="1"/>
          </p:nvPr>
        </p:nvSpPr>
        <p:spPr/>
        <p:txBody>
          <a:bodyPr/>
          <a:lstStyle/>
          <a:p>
            <a:r>
              <a:rPr lang="en-US" altLang="zh-CN"/>
              <a:t>CFD</a:t>
            </a:r>
            <a:r>
              <a:rPr lang="zh-CN" altLang="zh-CN"/>
              <a:t>综合了计算数学、计算机科学、流体力学、科学可视化等多学科，广义上讲，</a:t>
            </a:r>
            <a:r>
              <a:rPr lang="en-US" altLang="zh-CN"/>
              <a:t>CFD</a:t>
            </a:r>
            <a:r>
              <a:rPr lang="zh-CN" altLang="zh-CN"/>
              <a:t>包括了水动力学、计算空气动力学、计算燃烧学、计算传热学、计算化学反应流动学，以及数值天气预报，</a:t>
            </a:r>
            <a:r>
              <a:rPr lang="zh-CN" altLang="zh-CN" b="1">
                <a:solidFill>
                  <a:srgbClr val="FF0000"/>
                </a:solidFill>
              </a:rPr>
              <a:t>其核心是求解流动主控方程</a:t>
            </a:r>
            <a:r>
              <a:rPr lang="zh-CN" altLang="zh-CN"/>
              <a:t>（</a:t>
            </a:r>
            <a:r>
              <a:rPr lang="en-US" altLang="zh-CN"/>
              <a:t>Euler</a:t>
            </a:r>
            <a:r>
              <a:rPr lang="zh-CN" altLang="zh-CN"/>
              <a:t>或者</a:t>
            </a:r>
            <a:r>
              <a:rPr lang="en-US" altLang="zh-CN"/>
              <a:t>Navier-Stokes</a:t>
            </a:r>
            <a:r>
              <a:rPr lang="zh-CN" altLang="zh-CN"/>
              <a:t>方程）</a:t>
            </a:r>
            <a:r>
              <a:rPr lang="zh-CN" altLang="zh-CN" smtClean="0"/>
              <a:t>。</a:t>
            </a:r>
            <a:endParaRPr lang="en-US" altLang="zh-CN" smtClean="0"/>
          </a:p>
          <a:p>
            <a:endParaRPr lang="en-US" altLang="zh-CN"/>
          </a:p>
          <a:p>
            <a:r>
              <a:rPr lang="en-US" altLang="zh-CN"/>
              <a:t>CFD</a:t>
            </a:r>
            <a:r>
              <a:rPr lang="zh-CN" altLang="zh-CN"/>
              <a:t>的基本思想</a:t>
            </a:r>
            <a:r>
              <a:rPr lang="zh-CN" altLang="zh-CN" b="1">
                <a:solidFill>
                  <a:srgbClr val="FF0000"/>
                </a:solidFill>
              </a:rPr>
              <a:t>是把在空间和时间上连续的物理量用一系列有限离散点上的变量集合来替代，通过一定的原则和方式对流动基本方程进行离散，建立其离散点上变量值之间关系的代数方程组，进而求解代数方程组获得原方程的近似解</a:t>
            </a:r>
            <a:r>
              <a:rPr lang="zh-CN" altLang="zh-CN"/>
              <a:t>。其发展主要围绕着流体力学计算方法（或称计算格式）不断进步</a:t>
            </a:r>
            <a:r>
              <a:rPr lang="zh-CN" altLang="zh-CN" smtClean="0"/>
              <a:t>。</a:t>
            </a:r>
            <a:endParaRPr lang="en-US" altLang="zh-CN" smtClean="0"/>
          </a:p>
          <a:p>
            <a:endParaRPr lang="en-US" altLang="zh-CN"/>
          </a:p>
          <a:p>
            <a:r>
              <a:rPr lang="zh-CN" altLang="zh-CN"/>
              <a:t>目前一般认为</a:t>
            </a:r>
            <a:r>
              <a:rPr lang="en-US" altLang="zh-CN"/>
              <a:t>CFD</a:t>
            </a:r>
            <a:r>
              <a:rPr lang="zh-CN" altLang="zh-CN"/>
              <a:t>是在</a:t>
            </a:r>
            <a:r>
              <a:rPr lang="en-US" altLang="zh-CN"/>
              <a:t>20</a:t>
            </a:r>
            <a:r>
              <a:rPr lang="zh-CN" altLang="zh-CN"/>
              <a:t>世纪</a:t>
            </a:r>
            <a:r>
              <a:rPr lang="en-US" altLang="zh-CN"/>
              <a:t>60</a:t>
            </a:r>
            <a:r>
              <a:rPr lang="zh-CN" altLang="zh-CN"/>
              <a:t>年代中后期逐步发展起来的，大致经过了四个阶段：</a:t>
            </a:r>
            <a:r>
              <a:rPr lang="zh-CN" altLang="zh-CN">
                <a:solidFill>
                  <a:srgbClr val="FF0000"/>
                </a:solidFill>
              </a:rPr>
              <a:t>无黏性线性</a:t>
            </a:r>
            <a:r>
              <a:rPr lang="zh-CN" altLang="zh-CN"/>
              <a:t>、</a:t>
            </a:r>
            <a:r>
              <a:rPr lang="zh-CN" altLang="zh-CN">
                <a:solidFill>
                  <a:srgbClr val="FF0000"/>
                </a:solidFill>
              </a:rPr>
              <a:t>无黏性非线性</a:t>
            </a:r>
            <a:r>
              <a:rPr lang="zh-CN" altLang="zh-CN"/>
              <a:t>、</a:t>
            </a:r>
            <a:r>
              <a:rPr lang="zh-CN" altLang="zh-CN">
                <a:solidFill>
                  <a:srgbClr val="FF0000"/>
                </a:solidFill>
              </a:rPr>
              <a:t>雷诺平均的</a:t>
            </a:r>
            <a:r>
              <a:rPr lang="en-US" altLang="zh-CN">
                <a:solidFill>
                  <a:srgbClr val="FF0000"/>
                </a:solidFill>
              </a:rPr>
              <a:t>N-S</a:t>
            </a:r>
            <a:r>
              <a:rPr lang="zh-CN" altLang="zh-CN">
                <a:solidFill>
                  <a:srgbClr val="FF0000"/>
                </a:solidFill>
              </a:rPr>
              <a:t>方程</a:t>
            </a:r>
            <a:r>
              <a:rPr lang="zh-CN" altLang="zh-CN"/>
              <a:t>和</a:t>
            </a:r>
            <a:r>
              <a:rPr lang="zh-CN" altLang="zh-CN">
                <a:solidFill>
                  <a:srgbClr val="FF0000"/>
                </a:solidFill>
              </a:rPr>
              <a:t>完全的</a:t>
            </a:r>
            <a:r>
              <a:rPr lang="en-US" altLang="zh-CN">
                <a:solidFill>
                  <a:srgbClr val="FF0000"/>
                </a:solidFill>
              </a:rPr>
              <a:t>N-S</a:t>
            </a:r>
            <a:r>
              <a:rPr lang="zh-CN" altLang="zh-CN">
                <a:solidFill>
                  <a:srgbClr val="FF0000"/>
                </a:solidFill>
              </a:rPr>
              <a:t>方程</a:t>
            </a:r>
            <a:r>
              <a:rPr lang="zh-CN" altLang="zh-CN"/>
              <a:t>。</a:t>
            </a:r>
            <a:endParaRPr lang="zh-CN" altLang="en-US"/>
          </a:p>
        </p:txBody>
      </p:sp>
    </p:spTree>
    <p:extLst>
      <p:ext uri="{BB962C8B-B14F-4D97-AF65-F5344CB8AC3E}">
        <p14:creationId xmlns:p14="http://schemas.microsoft.com/office/powerpoint/2010/main" val="28810459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CFD</a:t>
            </a:r>
            <a:r>
              <a:rPr lang="zh-CN" altLang="en-US" smtClean="0"/>
              <a:t>发展</a:t>
            </a:r>
            <a:endParaRPr lang="zh-CN" altLang="en-US"/>
          </a:p>
        </p:txBody>
      </p:sp>
      <p:pic>
        <p:nvPicPr>
          <p:cNvPr id="4" name="Picture 2"/>
          <p:cNvPicPr>
            <a:picLocks noGrp="1"/>
          </p:cNvPicPr>
          <p:nvPr>
            <p:ph idx="1"/>
          </p:nvPr>
        </p:nvPicPr>
        <p:blipFill>
          <a:blip r:embed="rId2" cstate="print"/>
          <a:srcRect/>
          <a:stretch>
            <a:fillRect/>
          </a:stretch>
        </p:blipFill>
        <p:spPr bwMode="auto">
          <a:xfrm>
            <a:off x="3222141" y="1535113"/>
            <a:ext cx="8178181" cy="4595812"/>
          </a:xfrm>
          <a:prstGeom prst="rect">
            <a:avLst/>
          </a:prstGeom>
          <a:noFill/>
          <a:ln w="9525">
            <a:noFill/>
            <a:miter lim="800000"/>
            <a:headEnd/>
            <a:tailEnd/>
          </a:ln>
        </p:spPr>
      </p:pic>
    </p:spTree>
    <p:extLst>
      <p:ext uri="{BB962C8B-B14F-4D97-AF65-F5344CB8AC3E}">
        <p14:creationId xmlns:p14="http://schemas.microsoft.com/office/powerpoint/2010/main" val="259213495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A380</a:t>
            </a:r>
            <a:r>
              <a:rPr lang="zh-CN" altLang="en-US" smtClean="0"/>
              <a:t>中的</a:t>
            </a:r>
            <a:r>
              <a:rPr lang="en-US" altLang="zh-CN" smtClean="0"/>
              <a:t>CFD</a:t>
            </a:r>
            <a:r>
              <a:rPr lang="zh-CN" altLang="en-US" smtClean="0"/>
              <a:t>设计模块</a:t>
            </a:r>
            <a:endParaRPr lang="zh-CN" altLang="en-US"/>
          </a:p>
        </p:txBody>
      </p:sp>
      <p:pic>
        <p:nvPicPr>
          <p:cNvPr id="4" name="Picture 2"/>
          <p:cNvPicPr>
            <a:picLocks noGrp="1"/>
          </p:cNvPicPr>
          <p:nvPr>
            <p:ph idx="1"/>
          </p:nvPr>
        </p:nvPicPr>
        <p:blipFill>
          <a:blip r:embed="rId2" cstate="print"/>
          <a:srcRect/>
          <a:stretch>
            <a:fillRect/>
          </a:stretch>
        </p:blipFill>
        <p:spPr bwMode="auto">
          <a:xfrm>
            <a:off x="3524791" y="1535113"/>
            <a:ext cx="7572881" cy="4595812"/>
          </a:xfrm>
          <a:prstGeom prst="rect">
            <a:avLst/>
          </a:prstGeom>
          <a:noFill/>
          <a:ln w="9525">
            <a:noFill/>
            <a:miter lim="800000"/>
            <a:headEnd/>
            <a:tailEnd/>
          </a:ln>
        </p:spPr>
      </p:pic>
    </p:spTree>
    <p:extLst>
      <p:ext uri="{BB962C8B-B14F-4D97-AF65-F5344CB8AC3E}">
        <p14:creationId xmlns:p14="http://schemas.microsoft.com/office/powerpoint/2010/main" val="244493649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科学计算应用例子</a:t>
            </a:r>
            <a:endParaRPr lang="zh-CN" altLang="en-US"/>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zh-CN"/>
                  <a:t>波音公司在其</a:t>
                </a:r>
                <a:r>
                  <a:rPr lang="en-US" altLang="zh-CN"/>
                  <a:t>B787</a:t>
                </a:r>
                <a:r>
                  <a:rPr lang="zh-CN" altLang="zh-CN"/>
                  <a:t>性飞机的设计中运用了</a:t>
                </a:r>
                <a:r>
                  <a:rPr lang="en-US" altLang="zh-CN"/>
                  <a:t>CFD</a:t>
                </a:r>
                <a:r>
                  <a:rPr lang="zh-CN" altLang="zh-CN"/>
                  <a:t>模拟，优化了机身与发动机的整合；美国战斗机</a:t>
                </a:r>
                <a:r>
                  <a:rPr lang="en-US" altLang="zh-CN"/>
                  <a:t>YF-23</a:t>
                </a:r>
                <a:r>
                  <a:rPr lang="zh-CN" altLang="zh-CN"/>
                  <a:t>采用</a:t>
                </a:r>
                <a:r>
                  <a:rPr lang="en-US" altLang="zh-CN"/>
                  <a:t>CFD</a:t>
                </a:r>
                <a:r>
                  <a:rPr lang="zh-CN" altLang="zh-CN"/>
                  <a:t>进行气动设计后比前一代</a:t>
                </a:r>
                <a:r>
                  <a:rPr lang="en-US" altLang="zh-CN"/>
                  <a:t>YF-17</a:t>
                </a:r>
                <a:r>
                  <a:rPr lang="zh-CN" altLang="zh-CN"/>
                  <a:t>减少了</a:t>
                </a:r>
                <a:r>
                  <a:rPr lang="en-US" altLang="zh-CN"/>
                  <a:t>60%</a:t>
                </a:r>
                <a:r>
                  <a:rPr lang="zh-CN" altLang="zh-CN"/>
                  <a:t>的风洞实验量；我国在</a:t>
                </a:r>
                <a:r>
                  <a:rPr lang="en-US" altLang="zh-CN"/>
                  <a:t>CRH3</a:t>
                </a:r>
                <a:r>
                  <a:rPr lang="zh-CN" altLang="zh-CN"/>
                  <a:t>动车设计中采用</a:t>
                </a:r>
                <a:r>
                  <a:rPr lang="en-US" altLang="zh-CN"/>
                  <a:t>CFD</a:t>
                </a:r>
                <a:r>
                  <a:rPr lang="zh-CN" altLang="zh-CN"/>
                  <a:t>对其阻力和降噪等现象进行了优化设计，并对该型高速列车通过隧道时进行了高精度的</a:t>
                </a:r>
                <a:r>
                  <a:rPr lang="en-US" altLang="zh-CN"/>
                  <a:t>CFD</a:t>
                </a:r>
                <a:r>
                  <a:rPr lang="zh-CN" altLang="zh-CN"/>
                  <a:t>模拟。</a:t>
                </a:r>
              </a:p>
              <a:p>
                <a:r>
                  <a:rPr lang="zh-CN" altLang="zh-CN"/>
                  <a:t>目前</a:t>
                </a:r>
                <a:r>
                  <a:rPr lang="en-US" altLang="zh-CN"/>
                  <a:t>CFD</a:t>
                </a:r>
                <a:r>
                  <a:rPr lang="zh-CN" altLang="zh-CN"/>
                  <a:t>理论研究已经到了对复杂的湍流现象进行直接模拟，网格数达到了</a:t>
                </a:r>
                <a14:m>
                  <m:oMath xmlns:m="http://schemas.openxmlformats.org/officeDocument/2006/math">
                    <m:sSup>
                      <m:sSupPr>
                        <m:ctrlPr>
                          <a:rPr lang="zh-CN" altLang="zh-CN" i="1">
                            <a:latin typeface="Cambria Math" panose="02040503050406030204" pitchFamily="18" charset="0"/>
                          </a:rPr>
                        </m:ctrlPr>
                      </m:sSupPr>
                      <m:e>
                        <m:r>
                          <a:rPr lang="en-US" altLang="zh-CN" i="1">
                            <a:latin typeface="Cambria Math" panose="02040503050406030204" pitchFamily="18" charset="0"/>
                          </a:rPr>
                          <m:t>10</m:t>
                        </m:r>
                      </m:e>
                      <m:sup>
                        <m:r>
                          <a:rPr lang="en-US" altLang="zh-CN" i="1">
                            <a:latin typeface="Cambria Math" panose="02040503050406030204" pitchFamily="18" charset="0"/>
                          </a:rPr>
                          <m:t>9</m:t>
                        </m:r>
                      </m:sup>
                    </m:sSup>
                  </m:oMath>
                </a14:m>
                <a:r>
                  <a:rPr lang="zh-CN" altLang="zh-CN"/>
                  <a:t>级别，在工业应用中，网格数则达到了</a:t>
                </a:r>
                <a14:m>
                  <m:oMath xmlns:m="http://schemas.openxmlformats.org/officeDocument/2006/math">
                    <m:sSup>
                      <m:sSupPr>
                        <m:ctrlPr>
                          <a:rPr lang="zh-CN" altLang="zh-CN" i="1">
                            <a:latin typeface="Cambria Math" panose="02040503050406030204" pitchFamily="18" charset="0"/>
                          </a:rPr>
                        </m:ctrlPr>
                      </m:sSupPr>
                      <m:e>
                        <m:r>
                          <a:rPr lang="en-US" altLang="zh-CN" i="1">
                            <a:latin typeface="Cambria Math" panose="02040503050406030204" pitchFamily="18" charset="0"/>
                          </a:rPr>
                          <m:t>10</m:t>
                        </m:r>
                      </m:e>
                      <m:sup>
                        <m:r>
                          <a:rPr lang="en-US" altLang="zh-CN" i="1">
                            <a:latin typeface="Cambria Math" panose="02040503050406030204" pitchFamily="18" charset="0"/>
                          </a:rPr>
                          <m:t>7</m:t>
                        </m:r>
                      </m:sup>
                    </m:sSup>
                  </m:oMath>
                </a14:m>
                <a:r>
                  <a:rPr lang="zh-CN" altLang="zh-CN"/>
                  <a:t>级别甚至更高</a:t>
                </a:r>
                <a:r>
                  <a:rPr lang="zh-CN" altLang="zh-CN" smtClean="0"/>
                  <a:t>。</a:t>
                </a:r>
                <a:endParaRPr lang="en-US" altLang="zh-CN" smtClean="0"/>
              </a:p>
              <a:p>
                <a:endParaRPr lang="en-US" altLang="zh-CN"/>
              </a:p>
              <a:p>
                <a:r>
                  <a:rPr lang="zh-CN" altLang="zh-CN"/>
                  <a:t>除了</a:t>
                </a:r>
                <a:r>
                  <a:rPr lang="en-US" altLang="zh-CN"/>
                  <a:t>CFD</a:t>
                </a:r>
                <a:r>
                  <a:rPr lang="zh-CN" altLang="zh-CN"/>
                  <a:t>之外，科学计算还广泛应用于其他自然学科，例如地质学、生命科学、化学、岩土力学、土木工程、石油勘探、核物理及工程科学等领域。</a:t>
                </a:r>
              </a:p>
              <a:p>
                <a:endParaRPr lang="zh-CN" altLang="en-US"/>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0">
                <a:blip r:embed="rId2"/>
                <a:stretch>
                  <a:fillRect l="-452" t="-106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51563568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目录</a:t>
            </a:r>
            <a:endParaRPr lang="zh-CN" altLang="en-US"/>
          </a:p>
        </p:txBody>
      </p:sp>
      <p:sp>
        <p:nvSpPr>
          <p:cNvPr id="3" name="内容占位符 2"/>
          <p:cNvSpPr>
            <a:spLocks noGrp="1"/>
          </p:cNvSpPr>
          <p:nvPr>
            <p:ph idx="1"/>
          </p:nvPr>
        </p:nvSpPr>
        <p:spPr/>
        <p:txBody>
          <a:bodyPr/>
          <a:lstStyle/>
          <a:p>
            <a:r>
              <a:rPr lang="zh-CN" altLang="en-US" sz="2800" smtClean="0"/>
              <a:t>物理现象</a:t>
            </a:r>
            <a:r>
              <a:rPr lang="en-US" altLang="zh-CN" sz="2800" smtClean="0"/>
              <a:t>/</a:t>
            </a:r>
            <a:r>
              <a:rPr lang="zh-CN" altLang="en-US" sz="2800" smtClean="0"/>
              <a:t>热物理现象</a:t>
            </a:r>
            <a:endParaRPr lang="en-US" altLang="zh-CN" sz="2800" smtClean="0"/>
          </a:p>
          <a:p>
            <a:r>
              <a:rPr lang="zh-CN" altLang="en-US" sz="2800" smtClean="0"/>
              <a:t>科学研究</a:t>
            </a:r>
            <a:endParaRPr lang="en-US" altLang="zh-CN" sz="2800" smtClean="0"/>
          </a:p>
          <a:p>
            <a:r>
              <a:rPr lang="zh-CN" altLang="en-US" sz="2800"/>
              <a:t>科学</a:t>
            </a:r>
            <a:r>
              <a:rPr lang="zh-CN" altLang="en-US" sz="2800" smtClean="0"/>
              <a:t>计算</a:t>
            </a:r>
            <a:endParaRPr lang="en-US" altLang="zh-CN" sz="2800" smtClean="0"/>
          </a:p>
          <a:p>
            <a:endParaRPr lang="zh-CN" altLang="en-US"/>
          </a:p>
        </p:txBody>
      </p:sp>
    </p:spTree>
    <p:extLst>
      <p:ext uri="{BB962C8B-B14F-4D97-AF65-F5344CB8AC3E}">
        <p14:creationId xmlns:p14="http://schemas.microsoft.com/office/powerpoint/2010/main" val="223410284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科学计算例子</a:t>
            </a:r>
            <a:endParaRPr lang="zh-CN" altLang="en-US"/>
          </a:p>
        </p:txBody>
      </p:sp>
      <p:sp>
        <p:nvSpPr>
          <p:cNvPr id="3" name="内容占位符 2"/>
          <p:cNvSpPr>
            <a:spLocks noGrp="1"/>
          </p:cNvSpPr>
          <p:nvPr>
            <p:ph idx="1"/>
          </p:nvPr>
        </p:nvSpPr>
        <p:spPr/>
        <p:txBody>
          <a:bodyPr>
            <a:normAutofit/>
          </a:bodyPr>
          <a:lstStyle/>
          <a:p>
            <a:r>
              <a:rPr lang="zh-CN" altLang="zh-CN" sz="2000"/>
              <a:t>以核武器研制为例，核反应和核爆炸的过程都是在高温高压条件下进行，且在极短的时间内将巨大的能量释放出来，因此内部的细致反应过程和各物理量的变化无法用仪器测量出来。描述该过程的数学模型是一个很复杂的非线性偏微分方程组，无法从理论上得到该方程组的精确解，因此必须借助计算机来进行数值模拟，即所谓的“数值核试验”，可大大节省经费、减少核试验次数，缩短研制周期。有资料表明，从开始研制直至达到与美国、前苏联基本相抗衡的水平时，我国只进行了</a:t>
            </a:r>
            <a:r>
              <a:rPr lang="en-US" altLang="zh-CN" sz="2000"/>
              <a:t>338</a:t>
            </a:r>
            <a:r>
              <a:rPr lang="zh-CN" altLang="zh-CN" sz="2000"/>
              <a:t>次核试验，而美国和前苏联分别进行了</a:t>
            </a:r>
            <a:r>
              <a:rPr lang="en-US" altLang="zh-CN" sz="2000"/>
              <a:t>936</a:t>
            </a:r>
            <a:r>
              <a:rPr lang="zh-CN" altLang="zh-CN" sz="2000"/>
              <a:t>和</a:t>
            </a:r>
            <a:r>
              <a:rPr lang="en-US" altLang="zh-CN" sz="2000"/>
              <a:t>716</a:t>
            </a:r>
            <a:r>
              <a:rPr lang="zh-CN" altLang="zh-CN" sz="2000"/>
              <a:t>次，这也从一个侧面反映了我国在进行核物理模拟所取得的伟大成就</a:t>
            </a:r>
            <a:r>
              <a:rPr lang="zh-CN" altLang="zh-CN" sz="2000" smtClean="0"/>
              <a:t>。</a:t>
            </a:r>
            <a:endParaRPr lang="en-US" altLang="zh-CN" sz="2000" smtClean="0"/>
          </a:p>
          <a:p>
            <a:r>
              <a:rPr lang="zh-CN" altLang="zh-CN" sz="2000"/>
              <a:t>海湾战争期间，美国在决定介入战争之前，曾有过一个顾虑：一旦该地区的数百口油井被人点燃，是否会引起一场巨大的灾难，导致全球气候巨变，造成生态系统和经济系统的巨大损失。科学家就此设计了一个和</a:t>
            </a:r>
            <a:r>
              <a:rPr lang="en-US" altLang="zh-CN" sz="2000"/>
              <a:t>N-S</a:t>
            </a:r>
            <a:r>
              <a:rPr lang="zh-CN" altLang="zh-CN" sz="2000"/>
              <a:t>方程组相关的计算模型，使用计算机进行了一系列模拟，得出的结论是灾难仅仅是局部的，不会对全球造成严重影响，这一结论促使美国介入战争。后来的事实证明，油井被点燃的确没有造成全球性的严重影响。</a:t>
            </a:r>
            <a:endParaRPr lang="zh-CN" altLang="en-US" sz="2000"/>
          </a:p>
        </p:txBody>
      </p:sp>
    </p:spTree>
    <p:extLst>
      <p:ext uri="{BB962C8B-B14F-4D97-AF65-F5344CB8AC3E}">
        <p14:creationId xmlns:p14="http://schemas.microsoft.com/office/powerpoint/2010/main" val="332596173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课堂讨论</a:t>
            </a:r>
            <a:endParaRPr lang="zh-CN" altLang="en-US"/>
          </a:p>
        </p:txBody>
      </p:sp>
      <p:sp>
        <p:nvSpPr>
          <p:cNvPr id="3" name="内容占位符 2"/>
          <p:cNvSpPr>
            <a:spLocks noGrp="1"/>
          </p:cNvSpPr>
          <p:nvPr>
            <p:ph idx="1"/>
          </p:nvPr>
        </p:nvSpPr>
        <p:spPr/>
        <p:txBody>
          <a:bodyPr>
            <a:normAutofit/>
          </a:bodyPr>
          <a:lstStyle/>
          <a:p>
            <a:pPr>
              <a:buFont typeface="+mj-lt"/>
              <a:buAutoNum type="arabicPeriod"/>
            </a:pPr>
            <a:r>
              <a:rPr lang="zh-CN" altLang="zh-CN" sz="2800"/>
              <a:t>我们所学习的计算机专业，在科研工作中能够胜任哪些具体的工作</a:t>
            </a:r>
            <a:r>
              <a:rPr lang="zh-CN" altLang="zh-CN" sz="2800" smtClean="0"/>
              <a:t>？</a:t>
            </a:r>
            <a:endParaRPr lang="en-US" altLang="zh-CN" sz="2800" smtClean="0"/>
          </a:p>
          <a:p>
            <a:pPr>
              <a:buFont typeface="+mj-lt"/>
              <a:buAutoNum type="arabicPeriod"/>
            </a:pPr>
            <a:r>
              <a:rPr lang="zh-CN" altLang="zh-CN" sz="2800"/>
              <a:t>你所接触的</a:t>
            </a:r>
            <a:r>
              <a:rPr lang="en-US" altLang="zh-CN" sz="2800"/>
              <a:t>PC</a:t>
            </a:r>
            <a:r>
              <a:rPr lang="zh-CN" altLang="zh-CN" sz="2800"/>
              <a:t>中，最强的配置是什么，你认为这样的电脑配置在实际科研工作中能够胜任怎样的工作</a:t>
            </a:r>
            <a:r>
              <a:rPr lang="zh-CN" altLang="zh-CN" sz="2800" smtClean="0"/>
              <a:t>？</a:t>
            </a:r>
            <a:endParaRPr lang="en-US" altLang="zh-CN" sz="2800" smtClean="0"/>
          </a:p>
          <a:p>
            <a:pPr>
              <a:buFont typeface="+mj-lt"/>
              <a:buAutoNum type="arabicPeriod"/>
            </a:pPr>
            <a:r>
              <a:rPr lang="zh-CN" altLang="zh-CN" sz="2800"/>
              <a:t>你心目中的科学计算是怎样的？</a:t>
            </a:r>
          </a:p>
          <a:p>
            <a:pPr>
              <a:buFont typeface="+mj-lt"/>
              <a:buAutoNum type="arabicPeriod"/>
            </a:pPr>
            <a:r>
              <a:rPr lang="zh-CN" altLang="zh-CN" sz="2800"/>
              <a:t>列举出</a:t>
            </a:r>
            <a:r>
              <a:rPr lang="en-US" altLang="zh-CN" sz="2800"/>
              <a:t>2</a:t>
            </a:r>
            <a:r>
              <a:rPr lang="zh-CN" altLang="zh-CN" sz="2800"/>
              <a:t>件你认为最适合科学计算的领域或者项目。</a:t>
            </a:r>
            <a:endParaRPr lang="zh-CN" altLang="en-US" sz="2800"/>
          </a:p>
        </p:txBody>
      </p:sp>
    </p:spTree>
    <p:extLst>
      <p:ext uri="{BB962C8B-B14F-4D97-AF65-F5344CB8AC3E}">
        <p14:creationId xmlns:p14="http://schemas.microsoft.com/office/powerpoint/2010/main" val="324566882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smtClean="0"/>
              <a:t>有趣的物理现象</a:t>
            </a:r>
            <a:endParaRPr lang="zh-CN" altLang="en-US" dirty="0"/>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8332" y="2075778"/>
            <a:ext cx="5572334" cy="3132327"/>
          </a:xfrm>
          <a:prstGeom prst="rect">
            <a:avLst/>
          </a:prstGeom>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20898" y="1638093"/>
            <a:ext cx="5011808" cy="3758856"/>
          </a:xfrm>
          <a:prstGeom prst="rect">
            <a:avLst/>
          </a:prstGeom>
        </p:spPr>
      </p:pic>
    </p:spTree>
    <p:extLst>
      <p:ext uri="{BB962C8B-B14F-4D97-AF65-F5344CB8AC3E}">
        <p14:creationId xmlns:p14="http://schemas.microsoft.com/office/powerpoint/2010/main" val="166722136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smtClean="0"/>
              <a:t>谢谢！</a:t>
            </a:r>
            <a:endParaRPr lang="zh-CN" altLang="en-US"/>
          </a:p>
        </p:txBody>
      </p:sp>
      <p:sp>
        <p:nvSpPr>
          <p:cNvPr id="5" name="文本占位符 4"/>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92857397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物理现象</a:t>
            </a:r>
            <a:r>
              <a:rPr lang="en-US" altLang="zh-CN" smtClean="0"/>
              <a:t>/</a:t>
            </a:r>
            <a:r>
              <a:rPr lang="zh-CN" altLang="en-US" smtClean="0"/>
              <a:t>热物理现象</a:t>
            </a:r>
            <a:endParaRPr lang="zh-CN" altLang="en-US"/>
          </a:p>
        </p:txBody>
      </p:sp>
      <p:sp>
        <p:nvSpPr>
          <p:cNvPr id="3" name="内容占位符 2"/>
          <p:cNvSpPr>
            <a:spLocks noGrp="1"/>
          </p:cNvSpPr>
          <p:nvPr>
            <p:ph idx="1"/>
          </p:nvPr>
        </p:nvSpPr>
        <p:spPr>
          <a:xfrm>
            <a:off x="2589212" y="1344168"/>
            <a:ext cx="9526588" cy="5349240"/>
          </a:xfrm>
        </p:spPr>
        <p:txBody>
          <a:bodyPr/>
          <a:lstStyle/>
          <a:p>
            <a:r>
              <a:rPr lang="zh-CN" altLang="zh-CN"/>
              <a:t>物理现象是指物质的形态、大小、结构、性质（如高度，速度、温度、电磁性质）等的改变而没有新物质生成的现象，是物理变化另一种说法。换句话说，物理现象是指可直接感知的物理事件或物理过程，而不同于物理本质，物理本质是对同类物理现象共同本质属性的抽象</a:t>
            </a:r>
            <a:r>
              <a:rPr lang="zh-CN" altLang="zh-CN" smtClean="0"/>
              <a:t>。</a:t>
            </a:r>
            <a:endParaRPr lang="en-US" altLang="zh-CN" smtClean="0"/>
          </a:p>
          <a:p>
            <a:endParaRPr lang="en-US" altLang="zh-CN"/>
          </a:p>
          <a:p>
            <a:r>
              <a:rPr lang="zh-CN" altLang="en-US" smtClean="0"/>
              <a:t>物理现象随处可见，对于物理现象的研究不仅仅局限于表面，还要深入到机制、理论的高度研究。</a:t>
            </a:r>
            <a:endParaRPr lang="en-US" altLang="zh-CN" smtClean="0"/>
          </a:p>
          <a:p>
            <a:endParaRPr lang="en-US" altLang="zh-CN"/>
          </a:p>
          <a:p>
            <a:r>
              <a:rPr lang="zh-CN" altLang="en-US" smtClean="0"/>
              <a:t>物理现象</a:t>
            </a:r>
            <a:r>
              <a:rPr lang="en-US" altLang="zh-CN" smtClean="0"/>
              <a:t>=》</a:t>
            </a:r>
            <a:r>
              <a:rPr lang="zh-CN" altLang="en-US" smtClean="0"/>
              <a:t>物理本质</a:t>
            </a:r>
            <a:r>
              <a:rPr lang="en-US" altLang="zh-CN" smtClean="0"/>
              <a:t>=》</a:t>
            </a:r>
            <a:r>
              <a:rPr lang="zh-CN" altLang="en-US" smtClean="0"/>
              <a:t>物理方程</a:t>
            </a:r>
            <a:endParaRPr lang="en-US" altLang="zh-CN" smtClean="0"/>
          </a:p>
          <a:p>
            <a:endParaRPr lang="en-US" altLang="zh-CN"/>
          </a:p>
          <a:p>
            <a:r>
              <a:rPr lang="zh-CN" altLang="en-US" b="1" smtClean="0">
                <a:solidFill>
                  <a:srgbClr val="FF0000"/>
                </a:solidFill>
              </a:rPr>
              <a:t>世界是否可以被我们正确认识？</a:t>
            </a:r>
            <a:endParaRPr lang="zh-CN" altLang="en-US" b="1">
              <a:solidFill>
                <a:srgbClr val="FF0000"/>
              </a:solidFill>
            </a:endParaRPr>
          </a:p>
        </p:txBody>
      </p:sp>
    </p:spTree>
    <p:extLst>
      <p:ext uri="{BB962C8B-B14F-4D97-AF65-F5344CB8AC3E}">
        <p14:creationId xmlns:p14="http://schemas.microsoft.com/office/powerpoint/2010/main" val="181475160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典型物理现象</a:t>
            </a:r>
            <a:endParaRPr lang="zh-CN" altLang="en-US"/>
          </a:p>
        </p:txBody>
      </p:sp>
      <p:sp>
        <p:nvSpPr>
          <p:cNvPr id="3" name="内容占位符 2"/>
          <p:cNvSpPr>
            <a:spLocks noGrp="1"/>
          </p:cNvSpPr>
          <p:nvPr>
            <p:ph idx="1"/>
          </p:nvPr>
        </p:nvSpPr>
        <p:spPr>
          <a:xfrm>
            <a:off x="2589211" y="1535503"/>
            <a:ext cx="3098357" cy="4594934"/>
          </a:xfrm>
        </p:spPr>
        <p:txBody>
          <a:bodyPr/>
          <a:lstStyle/>
          <a:p>
            <a:r>
              <a:rPr lang="zh-CN" altLang="zh-CN"/>
              <a:t>水是生活中随处可见的液体，在</a:t>
            </a:r>
            <a:r>
              <a:rPr lang="en-US" altLang="zh-CN"/>
              <a:t>0</a:t>
            </a:r>
            <a:r>
              <a:rPr lang="zh-CN" altLang="zh-CN"/>
              <a:t>℃时结冰，在</a:t>
            </a:r>
            <a:r>
              <a:rPr lang="en-US" altLang="zh-CN"/>
              <a:t>100</a:t>
            </a:r>
            <a:r>
              <a:rPr lang="zh-CN" altLang="zh-CN"/>
              <a:t>℃时沸腾，且其体积和密度会随着温度发生变化。最近研究报道说，微观结构中，水会在</a:t>
            </a:r>
            <a:r>
              <a:rPr lang="en-US" altLang="zh-CN"/>
              <a:t>105</a:t>
            </a:r>
            <a:r>
              <a:rPr lang="zh-CN" altLang="zh-CN"/>
              <a:t>℃时结冰。</a:t>
            </a:r>
          </a:p>
          <a:p>
            <a:endParaRPr lang="zh-CN" altLang="en-US"/>
          </a:p>
        </p:txBody>
      </p:sp>
      <p:pic>
        <p:nvPicPr>
          <p:cNvPr id="5" name="图片 4"/>
          <p:cNvPicPr/>
          <p:nvPr/>
        </p:nvPicPr>
        <p:blipFill>
          <a:blip r:embed="rId2" cstate="print">
            <a:extLst>
              <a:ext uri="{28A0092B-C50C-407E-A947-70E740481C1C}">
                <a14:useLocalDpi xmlns:a14="http://schemas.microsoft.com/office/drawing/2010/main" val="0"/>
              </a:ext>
            </a:extLst>
          </a:blip>
          <a:stretch>
            <a:fillRect/>
          </a:stretch>
        </p:blipFill>
        <p:spPr>
          <a:xfrm>
            <a:off x="6518656" y="404654"/>
            <a:ext cx="4847336" cy="3335242"/>
          </a:xfrm>
          <a:prstGeom prst="rect">
            <a:avLst/>
          </a:prstGeom>
        </p:spPr>
      </p:pic>
      <p:pic>
        <p:nvPicPr>
          <p:cNvPr id="6" name="图片 5"/>
          <p:cNvPicPr/>
          <p:nvPr/>
        </p:nvPicPr>
        <p:blipFill>
          <a:blip r:embed="rId3" cstate="print">
            <a:extLst>
              <a:ext uri="{28A0092B-C50C-407E-A947-70E740481C1C}">
                <a14:useLocalDpi xmlns:a14="http://schemas.microsoft.com/office/drawing/2010/main" val="0"/>
              </a:ext>
            </a:extLst>
          </a:blip>
          <a:stretch>
            <a:fillRect/>
          </a:stretch>
        </p:blipFill>
        <p:spPr>
          <a:xfrm>
            <a:off x="6518656" y="3739896"/>
            <a:ext cx="4847336" cy="2898648"/>
          </a:xfrm>
          <a:prstGeom prst="rect">
            <a:avLst/>
          </a:prstGeom>
        </p:spPr>
      </p:pic>
    </p:spTree>
    <p:extLst>
      <p:ext uri="{BB962C8B-B14F-4D97-AF65-F5344CB8AC3E}">
        <p14:creationId xmlns:p14="http://schemas.microsoft.com/office/powerpoint/2010/main" val="262056398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典型物理现象</a:t>
            </a:r>
            <a:endParaRPr lang="zh-CN" altLang="en-US"/>
          </a:p>
        </p:txBody>
      </p:sp>
      <p:sp>
        <p:nvSpPr>
          <p:cNvPr id="3" name="内容占位符 2"/>
          <p:cNvSpPr>
            <a:spLocks noGrp="1"/>
          </p:cNvSpPr>
          <p:nvPr>
            <p:ph idx="1"/>
          </p:nvPr>
        </p:nvSpPr>
        <p:spPr>
          <a:xfrm>
            <a:off x="2589211" y="1535503"/>
            <a:ext cx="3628709" cy="4594934"/>
          </a:xfrm>
        </p:spPr>
        <p:txBody>
          <a:bodyPr/>
          <a:lstStyle/>
          <a:p>
            <a:r>
              <a:rPr lang="zh-CN" altLang="zh-CN"/>
              <a:t>光的折射（</a:t>
            </a:r>
            <a:r>
              <a:rPr lang="en-US" altLang="zh-CN"/>
              <a:t>Refraction of light</a:t>
            </a:r>
            <a:r>
              <a:rPr lang="zh-CN" altLang="zh-CN"/>
              <a:t>）是指光从一种介质斜射入另一种介质时，传播方向发生改变，从而使光线在不同介质的交界处发生偏折。光的衍射（</a:t>
            </a:r>
            <a:r>
              <a:rPr lang="en-US" altLang="zh-CN"/>
              <a:t>Diffraction of light</a:t>
            </a:r>
            <a:r>
              <a:rPr lang="zh-CN" altLang="zh-CN"/>
              <a:t>）则是指光在传播过程中，遇到障碍物或小孔时，光将偏离直线传播的途径而绕到障碍物后面传播的现象，叫作光的衍射。</a:t>
            </a:r>
          </a:p>
          <a:p>
            <a:endParaRPr lang="zh-CN" altLang="en-US"/>
          </a:p>
        </p:txBody>
      </p:sp>
      <p:pic>
        <p:nvPicPr>
          <p:cNvPr id="4" name="图片 3"/>
          <p:cNvPicPr/>
          <p:nvPr/>
        </p:nvPicPr>
        <p:blipFill>
          <a:blip r:embed="rId2" cstate="print">
            <a:extLst>
              <a:ext uri="{28A0092B-C50C-407E-A947-70E740481C1C}">
                <a14:useLocalDpi xmlns:a14="http://schemas.microsoft.com/office/drawing/2010/main" val="0"/>
              </a:ext>
            </a:extLst>
          </a:blip>
          <a:stretch>
            <a:fillRect/>
          </a:stretch>
        </p:blipFill>
        <p:spPr>
          <a:xfrm>
            <a:off x="6602984" y="624110"/>
            <a:ext cx="4836160" cy="2914618"/>
          </a:xfrm>
          <a:prstGeom prst="rect">
            <a:avLst/>
          </a:prstGeom>
        </p:spPr>
      </p:pic>
      <p:pic>
        <p:nvPicPr>
          <p:cNvPr id="5" name="图片 4"/>
          <p:cNvPicPr/>
          <p:nvPr/>
        </p:nvPicPr>
        <p:blipFill>
          <a:blip r:embed="rId3" cstate="print">
            <a:extLst>
              <a:ext uri="{28A0092B-C50C-407E-A947-70E740481C1C}">
                <a14:useLocalDpi xmlns:a14="http://schemas.microsoft.com/office/drawing/2010/main" val="0"/>
              </a:ext>
            </a:extLst>
          </a:blip>
          <a:stretch>
            <a:fillRect/>
          </a:stretch>
        </p:blipFill>
        <p:spPr>
          <a:xfrm>
            <a:off x="6602984" y="3832970"/>
            <a:ext cx="4836160" cy="2613550"/>
          </a:xfrm>
          <a:prstGeom prst="rect">
            <a:avLst/>
          </a:prstGeom>
        </p:spPr>
      </p:pic>
    </p:spTree>
    <p:extLst>
      <p:ext uri="{BB962C8B-B14F-4D97-AF65-F5344CB8AC3E}">
        <p14:creationId xmlns:p14="http://schemas.microsoft.com/office/powerpoint/2010/main" val="30052190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光的应用</a:t>
            </a:r>
            <a:endParaRPr lang="zh-CN" altLang="en-US"/>
          </a:p>
        </p:txBody>
      </p:sp>
      <p:pic>
        <p:nvPicPr>
          <p:cNvPr id="4" name="内容占位符 3"/>
          <p:cNvPicPr>
            <a:picLocks noGrp="1"/>
          </p:cNvPicPr>
          <p:nvPr>
            <p:ph idx="1"/>
          </p:nvPr>
        </p:nvPicPr>
        <p:blipFill>
          <a:blip r:embed="rId2" cstate="print">
            <a:extLst>
              <a:ext uri="{28A0092B-C50C-407E-A947-70E740481C1C}">
                <a14:useLocalDpi xmlns:a14="http://schemas.microsoft.com/office/drawing/2010/main" val="0"/>
              </a:ext>
            </a:extLst>
          </a:blip>
          <a:stretch>
            <a:fillRect/>
          </a:stretch>
        </p:blipFill>
        <p:spPr>
          <a:xfrm>
            <a:off x="2668914" y="1535113"/>
            <a:ext cx="9284634" cy="4595812"/>
          </a:xfrm>
          <a:prstGeom prst="rect">
            <a:avLst/>
          </a:prstGeom>
        </p:spPr>
      </p:pic>
      <p:sp>
        <p:nvSpPr>
          <p:cNvPr id="5" name="矩形 4"/>
          <p:cNvSpPr/>
          <p:nvPr/>
        </p:nvSpPr>
        <p:spPr>
          <a:xfrm>
            <a:off x="5615029" y="6225427"/>
            <a:ext cx="3392404" cy="369332"/>
          </a:xfrm>
          <a:prstGeom prst="rect">
            <a:avLst/>
          </a:prstGeom>
        </p:spPr>
        <p:txBody>
          <a:bodyPr wrap="none">
            <a:spAutoFit/>
          </a:bodyPr>
          <a:lstStyle/>
          <a:p>
            <a:r>
              <a:rPr lang="en-US" altLang="zh-CN">
                <a:solidFill>
                  <a:srgbClr val="000000"/>
                </a:solidFill>
                <a:latin typeface="Calibri" panose="020F0502020204030204" pitchFamily="34" charset="0"/>
                <a:ea typeface="宋体" panose="02010600030101010101" pitchFamily="2" charset="-122"/>
              </a:rPr>
              <a:t>high-speed Schlieren photography</a:t>
            </a:r>
            <a:endParaRPr lang="zh-CN" altLang="en-US"/>
          </a:p>
        </p:txBody>
      </p:sp>
    </p:spTree>
    <p:extLst>
      <p:ext uri="{BB962C8B-B14F-4D97-AF65-F5344CB8AC3E}">
        <p14:creationId xmlns:p14="http://schemas.microsoft.com/office/powerpoint/2010/main" val="5620201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光的应用</a:t>
            </a:r>
            <a:endParaRPr lang="zh-CN" altLang="en-US"/>
          </a:p>
        </p:txBody>
      </p:sp>
      <p:pic>
        <p:nvPicPr>
          <p:cNvPr id="4" name="内容占位符 3"/>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2925921" y="1718469"/>
            <a:ext cx="8770620" cy="4229100"/>
          </a:xfrm>
          <a:prstGeom prst="rect">
            <a:avLst/>
          </a:prstGeom>
        </p:spPr>
      </p:pic>
    </p:spTree>
    <p:extLst>
      <p:ext uri="{BB962C8B-B14F-4D97-AF65-F5344CB8AC3E}">
        <p14:creationId xmlns:p14="http://schemas.microsoft.com/office/powerpoint/2010/main" val="367357221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SLIDE_SUBTYPE" val="pureTxt"/>
  <p:tag name="KSO_WM_TEMPLATE_TOPIC_DEFAULT" val="1"/>
  <p:tag name="KSO_WM_TEMPLATE_JOB_ID" val="2"/>
  <p:tag name="KSO_WM_TEMPLATE_SCENE_ID" val="1"/>
  <p:tag name="KSO_WM_TEMPLATE_OUTLINE_ID" val="15"/>
  <p:tag name="KSO_WM_TEMPLATE_TOPIC_ID" val="2869567"/>
  <p:tag name="KSO_WM_SLIDE_SIZE" val="828*343"/>
  <p:tag name="KSO_WM_SLIDE_POSITION" val="66*144"/>
  <p:tag name="KSO_WM_BEAUTIFY_FLAG" val="#wm#"/>
  <p:tag name="KSO_WM_SLIDE_TYPE" val="title"/>
  <p:tag name="KSO_WM_SLIDE_LAYOUT_CNT" val="1_1"/>
  <p:tag name="KSO_WM_SLIDE_LAYOUT" val="a_b"/>
  <p:tag name="KSO_WM_SLIDE_ITEM_CNT" val="2"/>
  <p:tag name="KSO_WM_SLIDE_INDEX" val="1"/>
  <p:tag name="KSO_WM_SLIDE_ID" val="custom20184553_1"/>
  <p:tag name="KSO_WM_TAG_VERSION" val="1.0"/>
  <p:tag name="KSO_WM_TEMPLATE_INDEX" val="20184553"/>
  <p:tag name="KSO_WM_TEMPLATE_CATEGORY" val="custom"/>
  <p:tag name="KSO_WM_TEMPLATE_THUMBS_INDEX" val="1、6、10、14、20、26、27、28、29、31"/>
</p:tagLst>
</file>

<file path=ppt/tags/tag2.xml><?xml version="1.0" encoding="utf-8"?>
<p:tagLst xmlns:a="http://schemas.openxmlformats.org/drawingml/2006/main" xmlns:r="http://schemas.openxmlformats.org/officeDocument/2006/relationships" xmlns:p="http://schemas.openxmlformats.org/presentationml/2006/main">
  <p:tag name="KSO_WM_SLIDE_SUBTYPE" val="pureTxt"/>
  <p:tag name="KSO_WM_TEMPLATE_TOPIC_DEFAULT" val="1"/>
  <p:tag name="KSO_WM_TEMPLATE_JOB_ID" val="2"/>
  <p:tag name="KSO_WM_TEMPLATE_SCENE_ID" val="1"/>
  <p:tag name="KSO_WM_TEMPLATE_OUTLINE_ID" val="15"/>
  <p:tag name="KSO_WM_TEMPLATE_TOPIC_ID" val="2869567"/>
  <p:tag name="KSO_WM_SLIDE_SIZE" val="828*343"/>
  <p:tag name="KSO_WM_SLIDE_POSITION" val="66*144"/>
  <p:tag name="KSO_WM_BEAUTIFY_FLAG" val="#wm#"/>
  <p:tag name="KSO_WM_SLIDE_TYPE" val="title"/>
  <p:tag name="KSO_WM_SLIDE_LAYOUT_CNT" val="1_1"/>
  <p:tag name="KSO_WM_SLIDE_LAYOUT" val="a_b"/>
  <p:tag name="KSO_WM_SLIDE_ITEM_CNT" val="2"/>
  <p:tag name="KSO_WM_SLIDE_INDEX" val="1"/>
  <p:tag name="KSO_WM_SLIDE_ID" val="custom20184553_1"/>
  <p:tag name="KSO_WM_TAG_VERSION" val="1.0"/>
  <p:tag name="KSO_WM_TEMPLATE_INDEX" val="20184553"/>
  <p:tag name="KSO_WM_TEMPLATE_CATEGORY" val="custom"/>
  <p:tag name="KSO_WM_TEMPLATE_THUMBS_INDEX" val="1、6、10、14、20、26、27、28、29、31"/>
</p:tagLst>
</file>

<file path=ppt/tags/tag3.xml><?xml version="1.0" encoding="utf-8"?>
<p:tagLst xmlns:a="http://schemas.openxmlformats.org/drawingml/2006/main" xmlns:r="http://schemas.openxmlformats.org/officeDocument/2006/relationships" xmlns:p="http://schemas.openxmlformats.org/presentationml/2006/main">
  <p:tag name="KSO_WM_SLIDE_SUBTYPE" val="pureTxt"/>
  <p:tag name="KSO_WM_TEMPLATE_TOPIC_DEFAULT" val="1"/>
  <p:tag name="KSO_WM_TEMPLATE_JOB_ID" val="2"/>
  <p:tag name="KSO_WM_TEMPLATE_SCENE_ID" val="1"/>
  <p:tag name="KSO_WM_TEMPLATE_OUTLINE_ID" val="15"/>
  <p:tag name="KSO_WM_TEMPLATE_TOPIC_ID" val="2869567"/>
  <p:tag name="KSO_WM_SLIDE_SIZE" val="828*343"/>
  <p:tag name="KSO_WM_SLIDE_POSITION" val="66*144"/>
  <p:tag name="KSO_WM_BEAUTIFY_FLAG" val="#wm#"/>
  <p:tag name="KSO_WM_SLIDE_TYPE" val="title"/>
  <p:tag name="KSO_WM_SLIDE_LAYOUT_CNT" val="1_1"/>
  <p:tag name="KSO_WM_SLIDE_LAYOUT" val="a_b"/>
  <p:tag name="KSO_WM_SLIDE_ITEM_CNT" val="2"/>
  <p:tag name="KSO_WM_SLIDE_INDEX" val="1"/>
  <p:tag name="KSO_WM_SLIDE_ID" val="custom20184553_1"/>
  <p:tag name="KSO_WM_TAG_VERSION" val="1.0"/>
  <p:tag name="KSO_WM_TEMPLATE_INDEX" val="20184553"/>
  <p:tag name="KSO_WM_TEMPLATE_CATEGORY" val="custom"/>
  <p:tag name="KSO_WM_TEMPLATE_THUMBS_INDEX" val="1、6、10、14、20、26、27、28、29、31"/>
</p:tagLst>
</file>

<file path=ppt/theme/theme1.xml><?xml version="1.0" encoding="utf-8"?>
<a:theme xmlns:a="http://schemas.openxmlformats.org/drawingml/2006/main" name="丝状">
  <a:themeElements>
    <a:clrScheme name="丝状">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丝状">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丝状">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Wisp</Template>
  <TotalTime>168</TotalTime>
  <Words>3667</Words>
  <Application>Microsoft Office PowerPoint</Application>
  <PresentationFormat>宽屏</PresentationFormat>
  <Paragraphs>186</Paragraphs>
  <Slides>43</Slides>
  <Notes>3</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43</vt:i4>
      </vt:variant>
    </vt:vector>
  </HeadingPairs>
  <TitlesOfParts>
    <vt:vector size="53" baseType="lpstr">
      <vt:lpstr>宋体</vt:lpstr>
      <vt:lpstr>微软雅黑</vt:lpstr>
      <vt:lpstr>幼圆</vt:lpstr>
      <vt:lpstr>Arial</vt:lpstr>
      <vt:lpstr>Calibri</vt:lpstr>
      <vt:lpstr>Cambria Math</vt:lpstr>
      <vt:lpstr>Century Gothic</vt:lpstr>
      <vt:lpstr>Times New Roman</vt:lpstr>
      <vt:lpstr>Wingdings 3</vt:lpstr>
      <vt:lpstr>丝状</vt:lpstr>
      <vt:lpstr>科学计算导论</vt:lpstr>
      <vt:lpstr>关于我</vt:lpstr>
      <vt:lpstr>说在前面的话</vt:lpstr>
      <vt:lpstr>目录</vt:lpstr>
      <vt:lpstr>物理现象/热物理现象</vt:lpstr>
      <vt:lpstr>典型物理现象</vt:lpstr>
      <vt:lpstr>典型物理现象</vt:lpstr>
      <vt:lpstr>光的应用</vt:lpstr>
      <vt:lpstr>光的应用</vt:lpstr>
      <vt:lpstr>典型物理现象</vt:lpstr>
      <vt:lpstr>湍流与火焰</vt:lpstr>
      <vt:lpstr>能量的转换</vt:lpstr>
      <vt:lpstr>典型的物理现象</vt:lpstr>
      <vt:lpstr>典型物理现象</vt:lpstr>
      <vt:lpstr>典型物理现象</vt:lpstr>
      <vt:lpstr>裂变与聚变</vt:lpstr>
      <vt:lpstr>PowerPoint 演示文稿</vt:lpstr>
      <vt:lpstr>PowerPoint 演示文稿</vt:lpstr>
      <vt:lpstr>PowerPoint 演示文稿</vt:lpstr>
      <vt:lpstr>德国地下核废物处置实验室-KONRAD</vt:lpstr>
      <vt:lpstr>典型物理现象</vt:lpstr>
      <vt:lpstr>大陆漂移说</vt:lpstr>
      <vt:lpstr>大陆漂移说</vt:lpstr>
      <vt:lpstr>典型物理现象</vt:lpstr>
      <vt:lpstr>黑洞与白洞</vt:lpstr>
      <vt:lpstr>典型物理现象</vt:lpstr>
      <vt:lpstr>课堂讨论</vt:lpstr>
      <vt:lpstr>科学研究</vt:lpstr>
      <vt:lpstr>科学研究的方法</vt:lpstr>
      <vt:lpstr>科学计算</vt:lpstr>
      <vt:lpstr>N-S方程</vt:lpstr>
      <vt:lpstr>流体计算的可视化效果</vt:lpstr>
      <vt:lpstr>科学计算产生的必要性</vt:lpstr>
      <vt:lpstr>科学计算的步骤</vt:lpstr>
      <vt:lpstr>计算机实现</vt:lpstr>
      <vt:lpstr>CFD</vt:lpstr>
      <vt:lpstr>CFD发展</vt:lpstr>
      <vt:lpstr>A380中的CFD设计模块</vt:lpstr>
      <vt:lpstr>科学计算应用例子</vt:lpstr>
      <vt:lpstr>科学计算例子</vt:lpstr>
      <vt:lpstr>课堂讨论</vt:lpstr>
      <vt:lpstr>有趣的物理现象</vt:lpstr>
      <vt:lpstr>谢谢！</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物理现象与科学计算</dc:title>
  <dc:creator>pc</dc:creator>
  <cp:lastModifiedBy>pc</cp:lastModifiedBy>
  <cp:revision>76</cp:revision>
  <dcterms:created xsi:type="dcterms:W3CDTF">2018-07-17T08:37:00Z</dcterms:created>
  <dcterms:modified xsi:type="dcterms:W3CDTF">2018-08-02T04:45:33Z</dcterms:modified>
</cp:coreProperties>
</file>